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77" r:id="rId2"/>
    <p:sldId id="278" r:id="rId3"/>
    <p:sldId id="279" r:id="rId4"/>
    <p:sldId id="324" r:id="rId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997AD9-3D97-6A40-8868-475E3277347D}" v="10" dt="2020-01-27T18:45:30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94"/>
  </p:normalViewPr>
  <p:slideViewPr>
    <p:cSldViewPr snapToGrid="0" snapToObjects="1">
      <p:cViewPr varScale="1">
        <p:scale>
          <a:sx n="124" d="100"/>
          <a:sy n="124" d="100"/>
        </p:scale>
        <p:origin x="1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ss Taylor" userId="1996db17-165c-4533-b43d-a08193a33a97" providerId="ADAL" clId="{E4997AD9-3D97-6A40-8868-475E3277347D}"/>
    <pc:docChg chg="undo custSel addSld delSld modSld sldOrd">
      <pc:chgData name="Russ Taylor" userId="1996db17-165c-4533-b43d-a08193a33a97" providerId="ADAL" clId="{E4997AD9-3D97-6A40-8868-475E3277347D}" dt="2020-01-27T18:45:30.218" v="25"/>
      <pc:docMkLst>
        <pc:docMk/>
      </pc:docMkLst>
      <pc:sldChg chg="ord">
        <pc:chgData name="Russ Taylor" userId="1996db17-165c-4533-b43d-a08193a33a97" providerId="ADAL" clId="{E4997AD9-3D97-6A40-8868-475E3277347D}" dt="2020-01-27T18:39:01.206" v="22"/>
        <pc:sldMkLst>
          <pc:docMk/>
          <pc:sldMk cId="3688418615" sldId="277"/>
        </pc:sldMkLst>
      </pc:sldChg>
      <pc:sldChg chg="addSp delSp modSp add ord modAnim">
        <pc:chgData name="Russ Taylor" userId="1996db17-165c-4533-b43d-a08193a33a97" providerId="ADAL" clId="{E4997AD9-3D97-6A40-8868-475E3277347D}" dt="2020-01-27T18:45:30.218" v="25"/>
        <pc:sldMkLst>
          <pc:docMk/>
          <pc:sldMk cId="450668354" sldId="278"/>
        </pc:sldMkLst>
        <pc:spChg chg="del">
          <ac:chgData name="Russ Taylor" userId="1996db17-165c-4533-b43d-a08193a33a97" providerId="ADAL" clId="{E4997AD9-3D97-6A40-8868-475E3277347D}" dt="2020-01-27T18:29:36.687" v="1" actId="478"/>
          <ac:spMkLst>
            <pc:docMk/>
            <pc:sldMk cId="450668354" sldId="278"/>
            <ac:spMk id="2" creationId="{2A6FA5CE-B9DB-3848-998E-0E4D2505B881}"/>
          </ac:spMkLst>
        </pc:spChg>
        <pc:spChg chg="del">
          <ac:chgData name="Russ Taylor" userId="1996db17-165c-4533-b43d-a08193a33a97" providerId="ADAL" clId="{E4997AD9-3D97-6A40-8868-475E3277347D}" dt="2020-01-27T18:29:36.687" v="1" actId="478"/>
          <ac:spMkLst>
            <pc:docMk/>
            <pc:sldMk cId="450668354" sldId="278"/>
            <ac:spMk id="3" creationId="{EC3DB30A-ACF1-EF4C-B5CA-D6C63143B12A}"/>
          </ac:spMkLst>
        </pc:spChg>
        <pc:spChg chg="add mod">
          <ac:chgData name="Russ Taylor" userId="1996db17-165c-4533-b43d-a08193a33a97" providerId="ADAL" clId="{E4997AD9-3D97-6A40-8868-475E3277347D}" dt="2020-01-27T18:29:58.961" v="6" actId="1076"/>
          <ac:spMkLst>
            <pc:docMk/>
            <pc:sldMk cId="450668354" sldId="278"/>
            <ac:spMk id="6" creationId="{0C7A0A81-E35A-374E-A33F-53579E8F471B}"/>
          </ac:spMkLst>
        </pc:spChg>
        <pc:spChg chg="add mod">
          <ac:chgData name="Russ Taylor" userId="1996db17-165c-4533-b43d-a08193a33a97" providerId="ADAL" clId="{E4997AD9-3D97-6A40-8868-475E3277347D}" dt="2020-01-27T18:30:01.762" v="7" actId="1076"/>
          <ac:spMkLst>
            <pc:docMk/>
            <pc:sldMk cId="450668354" sldId="278"/>
            <ac:spMk id="7" creationId="{8F0D3D77-2295-444F-BA97-BBCA0351332F}"/>
          </ac:spMkLst>
        </pc:spChg>
        <pc:spChg chg="add mod">
          <ac:chgData name="Russ Taylor" userId="1996db17-165c-4533-b43d-a08193a33a97" providerId="ADAL" clId="{E4997AD9-3D97-6A40-8868-475E3277347D}" dt="2020-01-27T18:30:18.313" v="12" actId="14100"/>
          <ac:spMkLst>
            <pc:docMk/>
            <pc:sldMk cId="450668354" sldId="278"/>
            <ac:spMk id="9" creationId="{36D26A99-4CF5-D64A-B6F7-BA5C92B8A789}"/>
          </ac:spMkLst>
        </pc:spChg>
        <pc:picChg chg="add mod">
          <ac:chgData name="Russ Taylor" userId="1996db17-165c-4533-b43d-a08193a33a97" providerId="ADAL" clId="{E4997AD9-3D97-6A40-8868-475E3277347D}" dt="2020-01-27T18:30:26.147" v="15" actId="1076"/>
          <ac:picMkLst>
            <pc:docMk/>
            <pc:sldMk cId="450668354" sldId="278"/>
            <ac:picMk id="4" creationId="{9E21972A-5A18-3842-8379-265F57F53BFD}"/>
          </ac:picMkLst>
        </pc:picChg>
        <pc:picChg chg="add mod">
          <ac:chgData name="Russ Taylor" userId="1996db17-165c-4533-b43d-a08193a33a97" providerId="ADAL" clId="{E4997AD9-3D97-6A40-8868-475E3277347D}" dt="2020-01-27T18:30:09.423" v="9" actId="1076"/>
          <ac:picMkLst>
            <pc:docMk/>
            <pc:sldMk cId="450668354" sldId="278"/>
            <ac:picMk id="5" creationId="{2938E371-FE9D-6B47-985E-A6DECB14D095}"/>
          </ac:picMkLst>
        </pc:picChg>
        <pc:picChg chg="add mod">
          <ac:chgData name="Russ Taylor" userId="1996db17-165c-4533-b43d-a08193a33a97" providerId="ADAL" clId="{E4997AD9-3D97-6A40-8868-475E3277347D}" dt="2020-01-27T18:29:44.963" v="4" actId="14100"/>
          <ac:picMkLst>
            <pc:docMk/>
            <pc:sldMk cId="450668354" sldId="278"/>
            <ac:picMk id="8" creationId="{75D1CDE4-69EC-134F-AE5A-8074EA888666}"/>
          </ac:picMkLst>
        </pc:picChg>
      </pc:sldChg>
      <pc:sldChg chg="addSp delSp modSp add modAnim">
        <pc:chgData name="Russ Taylor" userId="1996db17-165c-4533-b43d-a08193a33a97" providerId="ADAL" clId="{E4997AD9-3D97-6A40-8868-475E3277347D}" dt="2020-01-27T18:31:14.078" v="19" actId="1076"/>
        <pc:sldMkLst>
          <pc:docMk/>
          <pc:sldMk cId="3314060369" sldId="279"/>
        </pc:sldMkLst>
        <pc:spChg chg="del">
          <ac:chgData name="Russ Taylor" userId="1996db17-165c-4533-b43d-a08193a33a97" providerId="ADAL" clId="{E4997AD9-3D97-6A40-8868-475E3277347D}" dt="2020-01-27T18:31:05.852" v="17" actId="478"/>
          <ac:spMkLst>
            <pc:docMk/>
            <pc:sldMk cId="3314060369" sldId="279"/>
            <ac:spMk id="2" creationId="{DFB76D93-3712-0842-8B08-185CF9FA0AA9}"/>
          </ac:spMkLst>
        </pc:spChg>
        <pc:spChg chg="del">
          <ac:chgData name="Russ Taylor" userId="1996db17-165c-4533-b43d-a08193a33a97" providerId="ADAL" clId="{E4997AD9-3D97-6A40-8868-475E3277347D}" dt="2020-01-27T18:31:05.852" v="17" actId="478"/>
          <ac:spMkLst>
            <pc:docMk/>
            <pc:sldMk cId="3314060369" sldId="279"/>
            <ac:spMk id="3" creationId="{B51CD8E1-6F77-354E-972C-7DD2B33B931F}"/>
          </ac:spMkLst>
        </pc:spChg>
        <pc:spChg chg="add mod">
          <ac:chgData name="Russ Taylor" userId="1996db17-165c-4533-b43d-a08193a33a97" providerId="ADAL" clId="{E4997AD9-3D97-6A40-8868-475E3277347D}" dt="2020-01-27T18:31:14.078" v="19" actId="1076"/>
          <ac:spMkLst>
            <pc:docMk/>
            <pc:sldMk cId="3314060369" sldId="279"/>
            <ac:spMk id="4" creationId="{07971458-56B3-864F-8506-18F5818BEC91}"/>
          </ac:spMkLst>
        </pc:spChg>
        <pc:spChg chg="add mod">
          <ac:chgData name="Russ Taylor" userId="1996db17-165c-4533-b43d-a08193a33a97" providerId="ADAL" clId="{E4997AD9-3D97-6A40-8868-475E3277347D}" dt="2020-01-27T18:31:14.078" v="19" actId="1076"/>
          <ac:spMkLst>
            <pc:docMk/>
            <pc:sldMk cId="3314060369" sldId="279"/>
            <ac:spMk id="5" creationId="{F9E6AE2A-40B9-FF41-AAC9-00BF709FCA65}"/>
          </ac:spMkLst>
        </pc:spChg>
        <pc:spChg chg="add mod">
          <ac:chgData name="Russ Taylor" userId="1996db17-165c-4533-b43d-a08193a33a97" providerId="ADAL" clId="{E4997AD9-3D97-6A40-8868-475E3277347D}" dt="2020-01-27T18:31:14.078" v="19" actId="1076"/>
          <ac:spMkLst>
            <pc:docMk/>
            <pc:sldMk cId="3314060369" sldId="279"/>
            <ac:spMk id="6" creationId="{D3644503-BB8D-A842-9ACD-3D2CBE5D72EA}"/>
          </ac:spMkLst>
        </pc:spChg>
        <pc:picChg chg="add mod">
          <ac:chgData name="Russ Taylor" userId="1996db17-165c-4533-b43d-a08193a33a97" providerId="ADAL" clId="{E4997AD9-3D97-6A40-8868-475E3277347D}" dt="2020-01-27T18:31:14.078" v="19" actId="1076"/>
          <ac:picMkLst>
            <pc:docMk/>
            <pc:sldMk cId="3314060369" sldId="279"/>
            <ac:picMk id="7" creationId="{4145F888-0A70-FC46-A182-4824F6958CE1}"/>
          </ac:picMkLst>
        </pc:picChg>
      </pc:sldChg>
      <pc:sldChg chg="add">
        <pc:chgData name="Russ Taylor" userId="1996db17-165c-4533-b43d-a08193a33a97" providerId="ADAL" clId="{E4997AD9-3D97-6A40-8868-475E3277347D}" dt="2020-01-27T18:35:12.154" v="21"/>
        <pc:sldMkLst>
          <pc:docMk/>
          <pc:sldMk cId="288099471" sldId="324"/>
        </pc:sldMkLst>
      </pc:sldChg>
      <pc:sldChg chg="add del">
        <pc:chgData name="Russ Taylor" userId="1996db17-165c-4533-b43d-a08193a33a97" providerId="ADAL" clId="{E4997AD9-3D97-6A40-8868-475E3277347D}" dt="2020-01-27T18:41:19.173" v="24"/>
        <pc:sldMkLst>
          <pc:docMk/>
          <pc:sldMk cId="490785620" sldId="32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r>
              <a:rPr lang="en-US" noProof="0"/>
              <a:t>Click icon to add media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38100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4739713" y="6554063"/>
            <a:ext cx="366875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bg2"/>
                </a:solidFill>
              </a:rPr>
              <a:t>JHU Laboratory for Computational Sensing and Robotics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0" y="6537325"/>
            <a:ext cx="3733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r>
              <a:rPr lang="en-US" sz="1000" dirty="0">
                <a:latin typeface="+mj-lt"/>
              </a:rPr>
              <a:t>Copyright ©  2016</a:t>
            </a:r>
          </a:p>
        </p:txBody>
      </p:sp>
      <p:pic>
        <p:nvPicPr>
          <p:cNvPr id="7" name="Picture 6" descr="LCSR Logo - crop - tiny.jpg"/>
          <p:cNvPicPr>
            <a:picLocks noChangeAspect="1"/>
          </p:cNvPicPr>
          <p:nvPr/>
        </p:nvPicPr>
        <p:blipFill>
          <a:blip r:embed="rId17"/>
          <a:srcRect t="3885" b="9679"/>
          <a:stretch>
            <a:fillRect/>
          </a:stretch>
        </p:blipFill>
        <p:spPr>
          <a:xfrm>
            <a:off x="8469928" y="6492240"/>
            <a:ext cx="329123" cy="365760"/>
          </a:xfrm>
          <a:prstGeom prst="rect">
            <a:avLst/>
          </a:prstGeom>
        </p:spPr>
      </p:pic>
      <p:pic>
        <p:nvPicPr>
          <p:cNvPr id="9" name="Picture 8" descr="university.shield.small.blue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76453" y="6504008"/>
            <a:ext cx="341904" cy="3657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08585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42875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177165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3-DOF Manual Wristed Surgical Instrument</a:t>
            </a:r>
            <a:b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endParaRPr lang="en-US" sz="2000" dirty="0">
              <a:solidFill>
                <a:srgbClr val="0000FF"/>
              </a:solidFill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Design and laboratory verification of a manual 3-DOF surgical articulated instrument for manipulation of tough-to-reach anatomy for use in robot-assisted surgery.</a:t>
            </a: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What Students Will Do:</a:t>
            </a:r>
            <a:r>
              <a:rPr lang="en-US" sz="18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  <a:endParaRPr lang="en-US" sz="18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Research current solutions used by instrument manufacturers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Design of manual wristed instrument 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Design and conduct verification tests to determine usefulness</a:t>
            </a:r>
            <a:endParaRPr lang="en-US" sz="18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Deliverables:</a:t>
            </a:r>
            <a:endParaRPr lang="en-US" sz="18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Minimum: 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Proof-of-concept prototype, adaptation to Galen Robot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Documentation of requirements and design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Expected: 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Verification test report, documentation of phantom design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Manipulability assessment 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Maximum: 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Assessment of improvement of simulated resection over non-articulated tool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Bi-manual operation with Galen (make two of these work together)</a:t>
            </a: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Size group: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Two/Three</a:t>
            </a:r>
            <a:endParaRPr lang="en-US" sz="18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Skills: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Mechanical Design, CAD, 3D Printing</a:t>
            </a:r>
            <a:endParaRPr lang="en-US" sz="18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Mentors: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Dr. Taylor; Contacts: David Levi (Galen Robotics)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8418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1972A-5A18-3842-8379-265F57F53B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7" t="5808" r="29885" b="3110"/>
          <a:stretch/>
        </p:blipFill>
        <p:spPr>
          <a:xfrm>
            <a:off x="6093357" y="359595"/>
            <a:ext cx="2831285" cy="3736193"/>
          </a:xfrm>
          <a:prstGeom prst="rect">
            <a:avLst/>
          </a:prstGeom>
        </p:spPr>
      </p:pic>
      <p:pic>
        <p:nvPicPr>
          <p:cNvPr id="5" name="Galen Mk1 Silent Tool Exchange LowRez 110419 notitle">
            <a:hlinkClick r:id="" action="ppaction://media"/>
            <a:extLst>
              <a:ext uri="{FF2B5EF4-FFF2-40B4-BE49-F238E27FC236}">
                <a16:creationId xmlns:a16="http://schemas.microsoft.com/office/drawing/2014/main" id="{2938E371-FE9D-6B47-985E-A6DECB14D0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88" y="3109365"/>
            <a:ext cx="4142037" cy="23280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7A0A81-E35A-374E-A33F-53579E8F471B}"/>
              </a:ext>
            </a:extLst>
          </p:cNvPr>
          <p:cNvSpPr txBox="1">
            <a:spLocks/>
          </p:cNvSpPr>
          <p:nvPr/>
        </p:nvSpPr>
        <p:spPr bwMode="auto">
          <a:xfrm>
            <a:off x="554805" y="74413"/>
            <a:ext cx="8469330" cy="68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kern="0"/>
              <a:t>The Galen Platform</a:t>
            </a:r>
            <a:endParaRPr lang="en-US" kern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D3D77-2295-444F-BA97-BBCA0351332F}"/>
              </a:ext>
            </a:extLst>
          </p:cNvPr>
          <p:cNvSpPr txBox="1"/>
          <p:nvPr/>
        </p:nvSpPr>
        <p:spPr>
          <a:xfrm>
            <a:off x="1005156" y="848994"/>
            <a:ext cx="414773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Technology: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Custom 5-DOF architecture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“Steady Hand” cooperative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Hand tremor cancellation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Virtual fixtures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D1CDE4-69EC-134F-AE5A-8074EA888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37" y="5697266"/>
            <a:ext cx="1995813" cy="659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D26A99-4CF5-D64A-B6F7-BA5C92B8A789}"/>
              </a:ext>
            </a:extLst>
          </p:cNvPr>
          <p:cNvSpPr txBox="1"/>
          <p:nvPr/>
        </p:nvSpPr>
        <p:spPr>
          <a:xfrm>
            <a:off x="5345152" y="3830641"/>
            <a:ext cx="3678983" cy="2531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Ease of Use: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Same footprint as a person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Accommodates standard instruments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Minimal change to existing surgical workflow</a:t>
            </a:r>
            <a:endParaRPr lang="en-US" sz="1050" dirty="0"/>
          </a:p>
          <a:p>
            <a:endParaRPr lang="en-US" sz="1050" b="1" dirty="0"/>
          </a:p>
          <a:p>
            <a:r>
              <a:rPr lang="en-US" sz="2000" b="1" dirty="0"/>
              <a:t>Broad Applications: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ENT, spine, brain, trauma, ….</a:t>
            </a:r>
          </a:p>
        </p:txBody>
      </p:sp>
    </p:spTree>
    <p:extLst>
      <p:ext uri="{BB962C8B-B14F-4D97-AF65-F5344CB8AC3E}">
        <p14:creationId xmlns:p14="http://schemas.microsoft.com/office/powerpoint/2010/main" val="45066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971458-56B3-864F-8506-18F5818BE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74" y="171897"/>
            <a:ext cx="8229600" cy="687889"/>
          </a:xfrm>
        </p:spPr>
        <p:txBody>
          <a:bodyPr>
            <a:normAutofit/>
          </a:bodyPr>
          <a:lstStyle/>
          <a:p>
            <a:r>
              <a:rPr lang="en-US" dirty="0"/>
              <a:t>Virtual Fixtures for Mastoidectomy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E6AE2A-40B9-FF41-AAC9-00BF709FCA65}"/>
              </a:ext>
            </a:extLst>
          </p:cNvPr>
          <p:cNvSpPr txBox="1"/>
          <p:nvPr/>
        </p:nvSpPr>
        <p:spPr>
          <a:xfrm>
            <a:off x="4105964" y="3644715"/>
            <a:ext cx="4477695" cy="140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Francis X. Creighton, Christopher R. </a:t>
            </a:r>
            <a:r>
              <a:rPr lang="en-US" sz="1400" dirty="0" err="1"/>
              <a:t>Razavi</a:t>
            </a:r>
            <a:r>
              <a:rPr lang="en-US" sz="1400" dirty="0"/>
              <a:t>, Paul R. Wilkening, Rui Yin, Nicholas </a:t>
            </a:r>
            <a:r>
              <a:rPr lang="en-US" sz="1400" dirty="0" err="1"/>
              <a:t>Lamaison</a:t>
            </a:r>
            <a:r>
              <a:rPr lang="en-US" sz="1400" dirty="0"/>
              <a:t>, Russell H. Taylor, John P. Carey, “Image-Guided Mastoidectomy with the Robotic ENT Microsurgery System (REMS)”, </a:t>
            </a:r>
            <a:r>
              <a:rPr lang="en-US" sz="1400" i="1" dirty="0"/>
              <a:t>AAO Conference</a:t>
            </a:r>
            <a:r>
              <a:rPr lang="en-US" sz="1400" dirty="0"/>
              <a:t>, October 7, 2018.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44503-BB8D-A842-9ACD-3D2CBE5D72EA}"/>
              </a:ext>
            </a:extLst>
          </p:cNvPr>
          <p:cNvSpPr txBox="1"/>
          <p:nvPr/>
        </p:nvSpPr>
        <p:spPr>
          <a:xfrm>
            <a:off x="0" y="886553"/>
            <a:ext cx="394635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Engineer with no surgical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5 identical phantoms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plane virtual fixture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Mean time to completion: 221 +/- 35 seconds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Antrum successfully entered with preservation of critical structures in 5/5 (100%) of cases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Conclusion: </a:t>
            </a:r>
            <a:r>
              <a:rPr lang="en-US" sz="2000" dirty="0"/>
              <a:t>Virtual fixtures can be implemented to allow a novice surgeon to successfully perform REMS-assisted mastoidectomy with preservation of vital structures.</a:t>
            </a:r>
          </a:p>
        </p:txBody>
      </p:sp>
      <p:pic>
        <p:nvPicPr>
          <p:cNvPr id="7" name="Mastoid_Phacon-CutOnly.mp4">
            <a:hlinkClick r:id="" action="ppaction://media"/>
            <a:extLst>
              <a:ext uri="{FF2B5EF4-FFF2-40B4-BE49-F238E27FC236}">
                <a16:creationId xmlns:a16="http://schemas.microsoft.com/office/drawing/2014/main" id="{4145F888-0A70-FC46-A182-4824F6958C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5963" y="886553"/>
            <a:ext cx="4574670" cy="257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30" y="1004041"/>
            <a:ext cx="3004123" cy="5542844"/>
          </a:xfrm>
        </p:spPr>
        <p:txBody>
          <a:bodyPr/>
          <a:lstStyle/>
          <a:p>
            <a:r>
              <a:rPr lang="en-US" sz="2000" dirty="0"/>
              <a:t>Modular adapter</a:t>
            </a:r>
          </a:p>
          <a:p>
            <a:endParaRPr lang="en-US" sz="2000" dirty="0"/>
          </a:p>
          <a:p>
            <a:r>
              <a:rPr lang="en-US" sz="2000" dirty="0"/>
              <a:t>Probe</a:t>
            </a:r>
          </a:p>
          <a:p>
            <a:r>
              <a:rPr lang="en-US" sz="2000" dirty="0"/>
              <a:t>Surgical cutters</a:t>
            </a:r>
          </a:p>
          <a:p>
            <a:r>
              <a:rPr lang="en-US" sz="2000" dirty="0"/>
              <a:t>Endoscope</a:t>
            </a:r>
          </a:p>
          <a:p>
            <a:r>
              <a:rPr lang="en-US" sz="2000" dirty="0"/>
              <a:t>Forceps</a:t>
            </a:r>
          </a:p>
          <a:p>
            <a:r>
              <a:rPr lang="en-US" sz="2000" dirty="0"/>
              <a:t>Tweezers</a:t>
            </a:r>
          </a:p>
          <a:p>
            <a:r>
              <a:rPr lang="en-US" sz="2000" dirty="0"/>
              <a:t>Specialized </a:t>
            </a:r>
          </a:p>
          <a:p>
            <a:pPr lvl="1"/>
            <a:r>
              <a:rPr lang="en-US" sz="2000" dirty="0"/>
              <a:t>Stapedotomy tool</a:t>
            </a:r>
          </a:p>
          <a:p>
            <a:pPr lvl="1"/>
            <a:r>
              <a:rPr lang="en-US" sz="2000" dirty="0"/>
              <a:t>Laser alignment</a:t>
            </a:r>
          </a:p>
          <a:p>
            <a:pPr lvl="1"/>
            <a:r>
              <a:rPr lang="en-US" sz="2000" dirty="0"/>
              <a:t>Optical tracking</a:t>
            </a:r>
          </a:p>
          <a:p>
            <a:pPr lvl="1"/>
            <a:r>
              <a:rPr lang="en-US" sz="2000" dirty="0"/>
              <a:t>Etc.</a:t>
            </a:r>
          </a:p>
        </p:txBody>
      </p:sp>
      <p:pic>
        <p:nvPicPr>
          <p:cNvPr id="4" name="Picture 3" descr="IMG_20161104_17254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1867" y="1034781"/>
            <a:ext cx="2009420" cy="239683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4646" y="1058280"/>
            <a:ext cx="1697397" cy="239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07991" y="3517865"/>
            <a:ext cx="1970095" cy="24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767" y="3519516"/>
            <a:ext cx="1789458" cy="2392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711" y="3498350"/>
            <a:ext cx="1819150" cy="24320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9" t="-6787" b="-2697"/>
          <a:stretch/>
        </p:blipFill>
        <p:spPr>
          <a:xfrm>
            <a:off x="3292280" y="887327"/>
            <a:ext cx="1766691" cy="258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947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24</TotalTime>
  <Words>316</Words>
  <Application>Microsoft Macintosh PowerPoint</Application>
  <PresentationFormat>On-screen Show (4:3)</PresentationFormat>
  <Paragraphs>55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Verdana</vt:lpstr>
      <vt:lpstr>Default Theme</vt:lpstr>
      <vt:lpstr>3-DOF Manual Wristed Surgical Instrument </vt:lpstr>
      <vt:lpstr>PowerPoint Presentation</vt:lpstr>
      <vt:lpstr>Virtual Fixtures for Mastoidectomy</vt:lpstr>
      <vt:lpstr>Tool Interfaces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3-DOF Manual Wristed Surgical Instrument </dc:title>
  <dc:creator>Russ Taylor</dc:creator>
  <cp:lastModifiedBy>Russ Taylor</cp:lastModifiedBy>
  <cp:revision>1</cp:revision>
  <dcterms:created xsi:type="dcterms:W3CDTF">2020-01-25T20:56:04Z</dcterms:created>
  <dcterms:modified xsi:type="dcterms:W3CDTF">2020-01-27T18:45:40Z</dcterms:modified>
</cp:coreProperties>
</file>