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70" r:id="rId5"/>
    <p:sldId id="272" r:id="rId6"/>
    <p:sldId id="262" r:id="rId7"/>
    <p:sldId id="274" r:id="rId8"/>
    <p:sldId id="284" r:id="rId9"/>
    <p:sldId id="273" r:id="rId10"/>
    <p:sldId id="280" r:id="rId11"/>
    <p:sldId id="281" r:id="rId12"/>
    <p:sldId id="282" r:id="rId13"/>
    <p:sldId id="277" r:id="rId14"/>
    <p:sldId id="283" r:id="rId15"/>
    <p:sldId id="271" r:id="rId16"/>
    <p:sldId id="258" r:id="rId17"/>
    <p:sldId id="279" r:id="rId18"/>
    <p:sldId id="267"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16" autoAdjust="0"/>
    <p:restoredTop sz="94660"/>
  </p:normalViewPr>
  <p:slideViewPr>
    <p:cSldViewPr snapToGrid="0">
      <p:cViewPr varScale="1">
        <p:scale>
          <a:sx n="87" d="100"/>
          <a:sy n="87" d="100"/>
        </p:scale>
        <p:origin x="761"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815104B-ED75-4009-A4BD-EA47CC52DB65}" type="datetimeFigureOut">
              <a:rPr lang="en-US" smtClean="0"/>
              <a:t>3/8/2023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3/8/2023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3/8/2023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3/8/2023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3/8/2023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3/8/2023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3/8/2023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3/8/2023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3/8/2023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3/8/2023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3/8/2023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3/8/2023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3/8/2023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607512" y="1308998"/>
            <a:ext cx="11116850" cy="2387600"/>
          </a:xfrm>
        </p:spPr>
        <p:txBody>
          <a:bodyPr>
            <a:noAutofit/>
          </a:bodyPr>
          <a:lstStyle/>
          <a:p>
            <a:r>
              <a:rPr lang="en-US" sz="3800" b="1" dirty="0">
                <a:solidFill>
                  <a:srgbClr val="0F0FFF"/>
                </a:solidFill>
                <a:latin typeface="Verdana" panose="020B0604030504040204" pitchFamily="34" charset="0"/>
                <a:ea typeface="Verdana" panose="020B0604030504040204" pitchFamily="34" charset="0"/>
              </a:rPr>
              <a:t>Towards Collaborative Drilling with a Cobot Using Admittance Controller</a:t>
            </a: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351899" y="4989006"/>
            <a:ext cx="11372463" cy="1655762"/>
          </a:xfrm>
        </p:spPr>
        <p:txBody>
          <a:bodyPr>
            <a:normAutofit/>
          </a:bodyPr>
          <a:lstStyle/>
          <a:p>
            <a:pPr algn="l"/>
            <a:r>
              <a:rPr lang="en-US" sz="2200" b="1" dirty="0"/>
              <a:t>Students: </a:t>
            </a:r>
            <a:r>
              <a:rPr lang="en-US" sz="2200" dirty="0"/>
              <a:t>Group 1: 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
        <p:nvSpPr>
          <p:cNvPr id="4" name="TextBox 3">
            <a:extLst>
              <a:ext uri="{FF2B5EF4-FFF2-40B4-BE49-F238E27FC236}">
                <a16:creationId xmlns:a16="http://schemas.microsoft.com/office/drawing/2014/main" id="{A9E5D3C8-AEFB-D4B5-4314-AD77B85018C2}"/>
              </a:ext>
            </a:extLst>
          </p:cNvPr>
          <p:cNvSpPr txBox="1"/>
          <p:nvPr/>
        </p:nvSpPr>
        <p:spPr>
          <a:xfrm>
            <a:off x="4976446" y="3703418"/>
            <a:ext cx="7286739" cy="430887"/>
          </a:xfrm>
          <a:prstGeom prst="rect">
            <a:avLst/>
          </a:prstGeom>
          <a:noFill/>
          <a:ln>
            <a:noFill/>
          </a:ln>
        </p:spPr>
        <p:txBody>
          <a:bodyPr wrap="square" rtlCol="0">
            <a:spAutoFit/>
          </a:bodyPr>
          <a:lstStyle/>
          <a:p>
            <a:r>
              <a:rPr lang="en-US" sz="2200" dirty="0"/>
              <a:t>Yusuf Aydin, Doganay Sirintuna, and Cagatay Basdogan (2020)</a:t>
            </a:r>
          </a:p>
        </p:txBody>
      </p:sp>
      <p:sp>
        <p:nvSpPr>
          <p:cNvPr id="5" name="TextBox 4">
            <a:extLst>
              <a:ext uri="{FF2B5EF4-FFF2-40B4-BE49-F238E27FC236}">
                <a16:creationId xmlns:a16="http://schemas.microsoft.com/office/drawing/2014/main" id="{D8467D00-6ECA-7A3F-73EC-04FCA2ED3903}"/>
              </a:ext>
            </a:extLst>
          </p:cNvPr>
          <p:cNvSpPr txBox="1"/>
          <p:nvPr/>
        </p:nvSpPr>
        <p:spPr>
          <a:xfrm>
            <a:off x="737089" y="1436942"/>
            <a:ext cx="7286739" cy="430887"/>
          </a:xfrm>
          <a:prstGeom prst="rect">
            <a:avLst/>
          </a:prstGeom>
          <a:noFill/>
          <a:ln>
            <a:noFill/>
          </a:ln>
        </p:spPr>
        <p:txBody>
          <a:bodyPr wrap="square" rtlCol="0">
            <a:spAutoFit/>
          </a:bodyPr>
          <a:lstStyle/>
          <a:p>
            <a:r>
              <a:rPr lang="en-US" sz="2200" u="sng" dirty="0"/>
              <a:t>Literature Review:</a:t>
            </a:r>
          </a:p>
        </p:txBody>
      </p:sp>
    </p:spTree>
    <p:extLst>
      <p:ext uri="{BB962C8B-B14F-4D97-AF65-F5344CB8AC3E}">
        <p14:creationId xmlns:p14="http://schemas.microsoft.com/office/powerpoint/2010/main" val="24833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Stability and Transparency</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10</a:t>
            </a:fld>
            <a:endParaRPr lang="en-US" sz="1600" b="1" dirty="0"/>
          </a:p>
        </p:txBody>
      </p:sp>
      <p:sp>
        <p:nvSpPr>
          <p:cNvPr id="6" name="TextBox 5">
            <a:extLst>
              <a:ext uri="{FF2B5EF4-FFF2-40B4-BE49-F238E27FC236}">
                <a16:creationId xmlns:a16="http://schemas.microsoft.com/office/drawing/2014/main" id="{AA0C77B3-BD27-5695-BC37-A44152315D52}"/>
              </a:ext>
            </a:extLst>
          </p:cNvPr>
          <p:cNvSpPr txBox="1"/>
          <p:nvPr/>
        </p:nvSpPr>
        <p:spPr>
          <a:xfrm>
            <a:off x="270769" y="1616704"/>
            <a:ext cx="1633491" cy="2585323"/>
          </a:xfrm>
          <a:prstGeom prst="rect">
            <a:avLst/>
          </a:prstGeom>
          <a:noFill/>
        </p:spPr>
        <p:txBody>
          <a:bodyPr wrap="square" rtlCol="0">
            <a:spAutoFit/>
          </a:bodyPr>
          <a:lstStyle/>
          <a:p>
            <a:r>
              <a:rPr lang="en-US" b="1" dirty="0"/>
              <a:t>Stability:</a:t>
            </a:r>
          </a:p>
          <a:p>
            <a:r>
              <a:rPr lang="en-US" dirty="0"/>
              <a:t>Check for positive closed loop poles</a:t>
            </a:r>
          </a:p>
          <a:p>
            <a:endParaRPr lang="en-US" dirty="0"/>
          </a:p>
          <a:p>
            <a:r>
              <a:rPr lang="en-US" dirty="0"/>
              <a:t>In some cases, evaluate the sign of the phase margin</a:t>
            </a:r>
          </a:p>
        </p:txBody>
      </p:sp>
      <p:pic>
        <p:nvPicPr>
          <p:cNvPr id="10" name="Picture 9">
            <a:extLst>
              <a:ext uri="{FF2B5EF4-FFF2-40B4-BE49-F238E27FC236}">
                <a16:creationId xmlns:a16="http://schemas.microsoft.com/office/drawing/2014/main" id="{B0C733B5-A670-3838-4E76-AA908010C826}"/>
              </a:ext>
            </a:extLst>
          </p:cNvPr>
          <p:cNvPicPr>
            <a:picLocks noChangeAspect="1"/>
          </p:cNvPicPr>
          <p:nvPr/>
        </p:nvPicPr>
        <p:blipFill>
          <a:blip r:embed="rId2"/>
          <a:stretch>
            <a:fillRect/>
          </a:stretch>
        </p:blipFill>
        <p:spPr>
          <a:xfrm>
            <a:off x="1744463" y="1457686"/>
            <a:ext cx="3588502" cy="2911676"/>
          </a:xfrm>
          <a:prstGeom prst="rect">
            <a:avLst/>
          </a:prstGeom>
        </p:spPr>
      </p:pic>
      <p:pic>
        <p:nvPicPr>
          <p:cNvPr id="12" name="Picture 11">
            <a:extLst>
              <a:ext uri="{FF2B5EF4-FFF2-40B4-BE49-F238E27FC236}">
                <a16:creationId xmlns:a16="http://schemas.microsoft.com/office/drawing/2014/main" id="{8F81CFF9-7696-C3FE-67B2-DE0BDAD92067}"/>
              </a:ext>
            </a:extLst>
          </p:cNvPr>
          <p:cNvPicPr>
            <a:picLocks noChangeAspect="1"/>
          </p:cNvPicPr>
          <p:nvPr/>
        </p:nvPicPr>
        <p:blipFill>
          <a:blip r:embed="rId3"/>
          <a:stretch>
            <a:fillRect/>
          </a:stretch>
        </p:blipFill>
        <p:spPr>
          <a:xfrm>
            <a:off x="7262217" y="1518719"/>
            <a:ext cx="3744362" cy="2855278"/>
          </a:xfrm>
          <a:prstGeom prst="rect">
            <a:avLst/>
          </a:prstGeom>
        </p:spPr>
      </p:pic>
      <p:sp>
        <p:nvSpPr>
          <p:cNvPr id="13" name="TextBox 12">
            <a:extLst>
              <a:ext uri="{FF2B5EF4-FFF2-40B4-BE49-F238E27FC236}">
                <a16:creationId xmlns:a16="http://schemas.microsoft.com/office/drawing/2014/main" id="{698553A9-4959-FBF4-7908-AD845A181E25}"/>
              </a:ext>
            </a:extLst>
          </p:cNvPr>
          <p:cNvSpPr txBox="1"/>
          <p:nvPr/>
        </p:nvSpPr>
        <p:spPr>
          <a:xfrm>
            <a:off x="5279253" y="1619246"/>
            <a:ext cx="2057927" cy="2585323"/>
          </a:xfrm>
          <a:prstGeom prst="rect">
            <a:avLst/>
          </a:prstGeom>
          <a:noFill/>
        </p:spPr>
        <p:txBody>
          <a:bodyPr wrap="square" rtlCol="0">
            <a:spAutoFit/>
          </a:bodyPr>
          <a:lstStyle/>
          <a:p>
            <a:r>
              <a:rPr lang="en-US" b="1" dirty="0"/>
              <a:t>Transparency:</a:t>
            </a:r>
          </a:p>
          <a:p>
            <a:r>
              <a:rPr lang="en-US" dirty="0"/>
              <a:t>Evaluate the impedance felt by human between 0.01Hz and 20Hz</a:t>
            </a:r>
          </a:p>
          <a:p>
            <a:endParaRPr lang="en-US" dirty="0"/>
          </a:p>
          <a:p>
            <a:r>
              <a:rPr lang="en-US" dirty="0"/>
              <a:t>Find weighted sum of impedance magnitudes</a:t>
            </a:r>
          </a:p>
        </p:txBody>
      </p:sp>
      <p:pic>
        <p:nvPicPr>
          <p:cNvPr id="15" name="Picture 14">
            <a:extLst>
              <a:ext uri="{FF2B5EF4-FFF2-40B4-BE49-F238E27FC236}">
                <a16:creationId xmlns:a16="http://schemas.microsoft.com/office/drawing/2014/main" id="{CA47FF1A-F544-F02A-A1C2-8858818BD373}"/>
              </a:ext>
            </a:extLst>
          </p:cNvPr>
          <p:cNvPicPr>
            <a:picLocks noChangeAspect="1"/>
          </p:cNvPicPr>
          <p:nvPr/>
        </p:nvPicPr>
        <p:blipFill>
          <a:blip r:embed="rId4"/>
          <a:stretch>
            <a:fillRect/>
          </a:stretch>
        </p:blipFill>
        <p:spPr>
          <a:xfrm>
            <a:off x="3978187" y="4318658"/>
            <a:ext cx="2910130" cy="2402817"/>
          </a:xfrm>
          <a:prstGeom prst="rect">
            <a:avLst/>
          </a:prstGeom>
        </p:spPr>
      </p:pic>
      <p:sp>
        <p:nvSpPr>
          <p:cNvPr id="16" name="TextBox 15">
            <a:extLst>
              <a:ext uri="{FF2B5EF4-FFF2-40B4-BE49-F238E27FC236}">
                <a16:creationId xmlns:a16="http://schemas.microsoft.com/office/drawing/2014/main" id="{212867FF-D021-FA70-95E2-AA4C15F715A2}"/>
              </a:ext>
            </a:extLst>
          </p:cNvPr>
          <p:cNvSpPr txBox="1"/>
          <p:nvPr/>
        </p:nvSpPr>
        <p:spPr>
          <a:xfrm>
            <a:off x="8787910" y="4924775"/>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
        <p:nvSpPr>
          <p:cNvPr id="17" name="Arrow: Bent-Up 16">
            <a:extLst>
              <a:ext uri="{FF2B5EF4-FFF2-40B4-BE49-F238E27FC236}">
                <a16:creationId xmlns:a16="http://schemas.microsoft.com/office/drawing/2014/main" id="{B7C0E90D-B0FE-4A5F-D890-C9D8D3FE4A44}"/>
              </a:ext>
            </a:extLst>
          </p:cNvPr>
          <p:cNvSpPr/>
          <p:nvPr/>
        </p:nvSpPr>
        <p:spPr>
          <a:xfrm rot="5400000">
            <a:off x="2511021" y="4577214"/>
            <a:ext cx="1387550" cy="115179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3146E498-3904-E778-94FE-6F6F83D3AE8D}"/>
              </a:ext>
            </a:extLst>
          </p:cNvPr>
          <p:cNvSpPr/>
          <p:nvPr/>
        </p:nvSpPr>
        <p:spPr>
          <a:xfrm rot="16200000" flipH="1">
            <a:off x="7144338" y="4577214"/>
            <a:ext cx="1387550" cy="115179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0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Experiment</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11</a:t>
            </a:fld>
            <a:endParaRPr lang="en-US" sz="1600" b="1" dirty="0"/>
          </a:p>
        </p:txBody>
      </p:sp>
      <p:sp>
        <p:nvSpPr>
          <p:cNvPr id="3" name="TextBox 2">
            <a:extLst>
              <a:ext uri="{FF2B5EF4-FFF2-40B4-BE49-F238E27FC236}">
                <a16:creationId xmlns:a16="http://schemas.microsoft.com/office/drawing/2014/main" id="{49238377-8624-60E9-0291-DE65FD3C3B8F}"/>
              </a:ext>
            </a:extLst>
          </p:cNvPr>
          <p:cNvSpPr txBox="1"/>
          <p:nvPr/>
        </p:nvSpPr>
        <p:spPr>
          <a:xfrm>
            <a:off x="492370" y="1389076"/>
            <a:ext cx="5407269" cy="5355312"/>
          </a:xfrm>
          <a:prstGeom prst="rect">
            <a:avLst/>
          </a:prstGeom>
          <a:noFill/>
        </p:spPr>
        <p:txBody>
          <a:bodyPr wrap="square" rtlCol="0">
            <a:spAutoFit/>
          </a:bodyPr>
          <a:lstStyle/>
          <a:p>
            <a:r>
              <a:rPr lang="en-US" dirty="0"/>
              <a:t>Test different selection of m and b values for Y(s) that are in the stable region on robot while drilling a piece of wood</a:t>
            </a:r>
          </a:p>
          <a:p>
            <a:endParaRPr lang="en-US" dirty="0"/>
          </a:p>
          <a:p>
            <a:endParaRPr lang="en-US" dirty="0"/>
          </a:p>
          <a:p>
            <a:endParaRPr lang="en-US" dirty="0"/>
          </a:p>
          <a:p>
            <a:endParaRPr lang="en-US" dirty="0"/>
          </a:p>
          <a:p>
            <a:endParaRPr lang="en-US" dirty="0"/>
          </a:p>
          <a:p>
            <a:r>
              <a:rPr lang="en-US" dirty="0"/>
              <a:t>Observe </a:t>
            </a:r>
          </a:p>
          <a:p>
            <a:pPr marL="285750" indent="-285750">
              <a:buFont typeface="Arial" panose="020B0604020202020204" pitchFamily="34" charset="0"/>
              <a:buChar char="•"/>
            </a:pPr>
            <a:r>
              <a:rPr lang="en-US" dirty="0"/>
              <a:t>Human input force</a:t>
            </a:r>
          </a:p>
          <a:p>
            <a:pPr marL="285750" indent="-285750">
              <a:buFont typeface="Arial" panose="020B0604020202020204" pitchFamily="34" charset="0"/>
              <a:buChar char="•"/>
            </a:pPr>
            <a:r>
              <a:rPr lang="en-US" dirty="0"/>
              <a:t>Resultant velocity</a:t>
            </a:r>
          </a:p>
          <a:p>
            <a:pPr marL="285750" indent="-285750">
              <a:buFont typeface="Arial" panose="020B0604020202020204" pitchFamily="34" charset="0"/>
              <a:buChar char="•"/>
            </a:pPr>
            <a:r>
              <a:rPr lang="en-US" dirty="0"/>
              <a:t>Accuracy of the hole depth</a:t>
            </a:r>
          </a:p>
          <a:p>
            <a:pPr marL="285750" indent="-285750">
              <a:buFont typeface="Arial" panose="020B0604020202020204" pitchFamily="34" charset="0"/>
              <a:buChar char="•"/>
            </a:pPr>
            <a:endParaRPr lang="en-US" dirty="0"/>
          </a:p>
          <a:p>
            <a:r>
              <a:rPr lang="en-US" dirty="0"/>
              <a:t>12 trials performed</a:t>
            </a:r>
          </a:p>
          <a:p>
            <a:endParaRPr lang="en-US" dirty="0"/>
          </a:p>
          <a:p>
            <a:r>
              <a:rPr lang="en-US" dirty="0"/>
              <a:t>4 repetitions for each of the 3 controllers</a:t>
            </a:r>
          </a:p>
          <a:p>
            <a:endParaRPr lang="en-US" dirty="0"/>
          </a:p>
          <a:p>
            <a:r>
              <a:rPr lang="en-US" dirty="0"/>
              <a:t>AR interface displayed the current drill depth relative</a:t>
            </a:r>
          </a:p>
          <a:p>
            <a:r>
              <a:rPr lang="en-US" dirty="0"/>
              <a:t>to the desired drill depth</a:t>
            </a:r>
          </a:p>
        </p:txBody>
      </p:sp>
      <p:pic>
        <p:nvPicPr>
          <p:cNvPr id="6" name="Picture 5">
            <a:extLst>
              <a:ext uri="{FF2B5EF4-FFF2-40B4-BE49-F238E27FC236}">
                <a16:creationId xmlns:a16="http://schemas.microsoft.com/office/drawing/2014/main" id="{3EAB779D-0E6B-7AB9-F3C8-E388E062212A}"/>
              </a:ext>
            </a:extLst>
          </p:cNvPr>
          <p:cNvPicPr>
            <a:picLocks noChangeAspect="1"/>
          </p:cNvPicPr>
          <p:nvPr/>
        </p:nvPicPr>
        <p:blipFill>
          <a:blip r:embed="rId2"/>
          <a:stretch>
            <a:fillRect/>
          </a:stretch>
        </p:blipFill>
        <p:spPr>
          <a:xfrm>
            <a:off x="1685194" y="2070588"/>
            <a:ext cx="2198561" cy="1581287"/>
          </a:xfrm>
          <a:prstGeom prst="rect">
            <a:avLst/>
          </a:prstGeom>
        </p:spPr>
      </p:pic>
      <p:pic>
        <p:nvPicPr>
          <p:cNvPr id="8" name="Picture 7">
            <a:extLst>
              <a:ext uri="{FF2B5EF4-FFF2-40B4-BE49-F238E27FC236}">
                <a16:creationId xmlns:a16="http://schemas.microsoft.com/office/drawing/2014/main" id="{2C481CF7-B57B-2E54-5394-467FF8C57A6E}"/>
              </a:ext>
            </a:extLst>
          </p:cNvPr>
          <p:cNvPicPr>
            <a:picLocks noChangeAspect="1"/>
          </p:cNvPicPr>
          <p:nvPr/>
        </p:nvPicPr>
        <p:blipFill>
          <a:blip r:embed="rId3"/>
          <a:stretch>
            <a:fillRect/>
          </a:stretch>
        </p:blipFill>
        <p:spPr>
          <a:xfrm>
            <a:off x="5495436" y="2404739"/>
            <a:ext cx="5772650" cy="3600762"/>
          </a:xfrm>
          <a:prstGeom prst="rect">
            <a:avLst/>
          </a:prstGeom>
        </p:spPr>
      </p:pic>
      <p:sp>
        <p:nvSpPr>
          <p:cNvPr id="9" name="TextBox 8">
            <a:extLst>
              <a:ext uri="{FF2B5EF4-FFF2-40B4-BE49-F238E27FC236}">
                <a16:creationId xmlns:a16="http://schemas.microsoft.com/office/drawing/2014/main" id="{AF081721-0D9F-17A5-5FB6-8FD1D90A1FFF}"/>
              </a:ext>
            </a:extLst>
          </p:cNvPr>
          <p:cNvSpPr txBox="1"/>
          <p:nvPr/>
        </p:nvSpPr>
        <p:spPr>
          <a:xfrm>
            <a:off x="9163546" y="1389076"/>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Tree>
    <p:extLst>
      <p:ext uri="{BB962C8B-B14F-4D97-AF65-F5344CB8AC3E}">
        <p14:creationId xmlns:p14="http://schemas.microsoft.com/office/powerpoint/2010/main" val="371879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Results</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12</a:t>
            </a:fld>
            <a:endParaRPr lang="en-US" sz="1600" b="1" dirty="0"/>
          </a:p>
        </p:txBody>
      </p:sp>
      <p:pic>
        <p:nvPicPr>
          <p:cNvPr id="4" name="Picture 3">
            <a:extLst>
              <a:ext uri="{FF2B5EF4-FFF2-40B4-BE49-F238E27FC236}">
                <a16:creationId xmlns:a16="http://schemas.microsoft.com/office/drawing/2014/main" id="{43995AD8-E359-6FF4-C308-E9CA0256647F}"/>
              </a:ext>
            </a:extLst>
          </p:cNvPr>
          <p:cNvPicPr>
            <a:picLocks noChangeAspect="1"/>
          </p:cNvPicPr>
          <p:nvPr/>
        </p:nvPicPr>
        <p:blipFill rotWithShape="1">
          <a:blip r:embed="rId2"/>
          <a:srcRect t="24380"/>
          <a:stretch/>
        </p:blipFill>
        <p:spPr>
          <a:xfrm>
            <a:off x="3464169" y="1270488"/>
            <a:ext cx="3734124" cy="3918663"/>
          </a:xfrm>
          <a:prstGeom prst="rect">
            <a:avLst/>
          </a:prstGeom>
        </p:spPr>
      </p:pic>
      <p:pic>
        <p:nvPicPr>
          <p:cNvPr id="9" name="Picture 8">
            <a:extLst>
              <a:ext uri="{FF2B5EF4-FFF2-40B4-BE49-F238E27FC236}">
                <a16:creationId xmlns:a16="http://schemas.microsoft.com/office/drawing/2014/main" id="{F4F12601-4CFF-71C1-7821-30489956BA96}"/>
              </a:ext>
            </a:extLst>
          </p:cNvPr>
          <p:cNvPicPr>
            <a:picLocks noChangeAspect="1"/>
          </p:cNvPicPr>
          <p:nvPr/>
        </p:nvPicPr>
        <p:blipFill>
          <a:blip r:embed="rId3"/>
          <a:stretch>
            <a:fillRect/>
          </a:stretch>
        </p:blipFill>
        <p:spPr>
          <a:xfrm>
            <a:off x="8077255" y="3662811"/>
            <a:ext cx="3645786" cy="1426612"/>
          </a:xfrm>
          <a:prstGeom prst="rect">
            <a:avLst/>
          </a:prstGeom>
        </p:spPr>
      </p:pic>
      <p:sp>
        <p:nvSpPr>
          <p:cNvPr id="10" name="TextBox 9">
            <a:extLst>
              <a:ext uri="{FF2B5EF4-FFF2-40B4-BE49-F238E27FC236}">
                <a16:creationId xmlns:a16="http://schemas.microsoft.com/office/drawing/2014/main" id="{36155141-994B-FC7D-037C-0284E137CFAE}"/>
              </a:ext>
            </a:extLst>
          </p:cNvPr>
          <p:cNvSpPr txBox="1"/>
          <p:nvPr/>
        </p:nvSpPr>
        <p:spPr>
          <a:xfrm>
            <a:off x="753558" y="1660158"/>
            <a:ext cx="2765181" cy="4801314"/>
          </a:xfrm>
          <a:prstGeom prst="rect">
            <a:avLst/>
          </a:prstGeom>
          <a:noFill/>
        </p:spPr>
        <p:txBody>
          <a:bodyPr wrap="square" rtlCol="0">
            <a:spAutoFit/>
          </a:bodyPr>
          <a:lstStyle/>
          <a:p>
            <a:r>
              <a:rPr lang="en-US" dirty="0"/>
              <a:t>The effects of damping strains the user greater than the effects of mass</a:t>
            </a:r>
          </a:p>
          <a:p>
            <a:endParaRPr lang="en-US" dirty="0"/>
          </a:p>
          <a:p>
            <a:r>
              <a:rPr lang="en-US" dirty="0"/>
              <a:t>Larger masses result in greater amplitudes of oscillation</a:t>
            </a:r>
          </a:p>
          <a:p>
            <a:endParaRPr lang="en-US" dirty="0"/>
          </a:p>
          <a:p>
            <a:r>
              <a:rPr lang="en-US" dirty="0"/>
              <a:t>A fine balance of damping to mass in the stable region will produce a higher accuracy permitting controller</a:t>
            </a:r>
          </a:p>
          <a:p>
            <a:endParaRPr lang="en-US" dirty="0"/>
          </a:p>
          <a:p>
            <a:r>
              <a:rPr lang="en-US" dirty="0"/>
              <a:t>Lower m and b resultant in more transparency or human effort</a:t>
            </a:r>
          </a:p>
        </p:txBody>
      </p:sp>
      <p:sp>
        <p:nvSpPr>
          <p:cNvPr id="11" name="TextBox 10">
            <a:extLst>
              <a:ext uri="{FF2B5EF4-FFF2-40B4-BE49-F238E27FC236}">
                <a16:creationId xmlns:a16="http://schemas.microsoft.com/office/drawing/2014/main" id="{3561398C-6D86-C213-53B7-D06DBBA41297}"/>
              </a:ext>
            </a:extLst>
          </p:cNvPr>
          <p:cNvSpPr txBox="1"/>
          <p:nvPr/>
        </p:nvSpPr>
        <p:spPr>
          <a:xfrm>
            <a:off x="4870939" y="1093849"/>
            <a:ext cx="1694375" cy="276999"/>
          </a:xfrm>
          <a:prstGeom prst="rect">
            <a:avLst/>
          </a:prstGeom>
          <a:noFill/>
        </p:spPr>
        <p:txBody>
          <a:bodyPr wrap="none" rtlCol="0">
            <a:spAutoFit/>
          </a:bodyPr>
          <a:lstStyle/>
          <a:p>
            <a:r>
              <a:rPr lang="en-US" sz="1200" dirty="0"/>
              <a:t>Force exerted by human</a:t>
            </a:r>
          </a:p>
        </p:txBody>
      </p:sp>
      <p:sp>
        <p:nvSpPr>
          <p:cNvPr id="12" name="TextBox 11">
            <a:extLst>
              <a:ext uri="{FF2B5EF4-FFF2-40B4-BE49-F238E27FC236}">
                <a16:creationId xmlns:a16="http://schemas.microsoft.com/office/drawing/2014/main" id="{008CD3C1-6D89-A575-C409-7B203FE8125A}"/>
              </a:ext>
            </a:extLst>
          </p:cNvPr>
          <p:cNvSpPr txBox="1"/>
          <p:nvPr/>
        </p:nvSpPr>
        <p:spPr>
          <a:xfrm>
            <a:off x="4953718" y="2137711"/>
            <a:ext cx="1528816" cy="276999"/>
          </a:xfrm>
          <a:prstGeom prst="rect">
            <a:avLst/>
          </a:prstGeom>
          <a:noFill/>
        </p:spPr>
        <p:txBody>
          <a:bodyPr wrap="none" rtlCol="0">
            <a:spAutoFit/>
          </a:bodyPr>
          <a:lstStyle/>
          <a:p>
            <a:r>
              <a:rPr lang="en-US" sz="1200" dirty="0"/>
              <a:t>Output robot velocity</a:t>
            </a:r>
          </a:p>
        </p:txBody>
      </p:sp>
      <p:sp>
        <p:nvSpPr>
          <p:cNvPr id="13" name="TextBox 12">
            <a:extLst>
              <a:ext uri="{FF2B5EF4-FFF2-40B4-BE49-F238E27FC236}">
                <a16:creationId xmlns:a16="http://schemas.microsoft.com/office/drawing/2014/main" id="{7E4D8868-22FB-0644-D895-E9518A87E241}"/>
              </a:ext>
            </a:extLst>
          </p:cNvPr>
          <p:cNvSpPr txBox="1"/>
          <p:nvPr/>
        </p:nvSpPr>
        <p:spPr>
          <a:xfrm>
            <a:off x="4732505" y="3181573"/>
            <a:ext cx="2036968" cy="276999"/>
          </a:xfrm>
          <a:prstGeom prst="rect">
            <a:avLst/>
          </a:prstGeom>
          <a:noFill/>
        </p:spPr>
        <p:txBody>
          <a:bodyPr wrap="none" rtlCol="0">
            <a:spAutoFit/>
          </a:bodyPr>
          <a:lstStyle/>
          <a:p>
            <a:r>
              <a:rPr lang="en-US" sz="1200" dirty="0"/>
              <a:t>Resultant effort of the human</a:t>
            </a:r>
          </a:p>
        </p:txBody>
      </p:sp>
      <p:sp>
        <p:nvSpPr>
          <p:cNvPr id="14" name="TextBox 13">
            <a:extLst>
              <a:ext uri="{FF2B5EF4-FFF2-40B4-BE49-F238E27FC236}">
                <a16:creationId xmlns:a16="http://schemas.microsoft.com/office/drawing/2014/main" id="{AE89E49C-2B41-4832-EFE5-23F8DCD0966F}"/>
              </a:ext>
            </a:extLst>
          </p:cNvPr>
          <p:cNvSpPr txBox="1"/>
          <p:nvPr/>
        </p:nvSpPr>
        <p:spPr>
          <a:xfrm>
            <a:off x="4396830" y="823465"/>
            <a:ext cx="866199" cy="276999"/>
          </a:xfrm>
          <a:prstGeom prst="rect">
            <a:avLst/>
          </a:prstGeom>
          <a:noFill/>
        </p:spPr>
        <p:txBody>
          <a:bodyPr wrap="none" rtlCol="0">
            <a:spAutoFit/>
          </a:bodyPr>
          <a:lstStyle/>
          <a:p>
            <a:r>
              <a:rPr lang="en-US" sz="1200" dirty="0"/>
              <a:t>No contact</a:t>
            </a:r>
          </a:p>
        </p:txBody>
      </p:sp>
      <p:sp>
        <p:nvSpPr>
          <p:cNvPr id="15" name="TextBox 14">
            <a:extLst>
              <a:ext uri="{FF2B5EF4-FFF2-40B4-BE49-F238E27FC236}">
                <a16:creationId xmlns:a16="http://schemas.microsoft.com/office/drawing/2014/main" id="{455ACCD0-84B3-6D92-E76B-727D52BAE319}"/>
              </a:ext>
            </a:extLst>
          </p:cNvPr>
          <p:cNvSpPr txBox="1"/>
          <p:nvPr/>
        </p:nvSpPr>
        <p:spPr>
          <a:xfrm>
            <a:off x="6132214" y="812231"/>
            <a:ext cx="1100238" cy="276999"/>
          </a:xfrm>
          <a:prstGeom prst="rect">
            <a:avLst/>
          </a:prstGeom>
          <a:noFill/>
        </p:spPr>
        <p:txBody>
          <a:bodyPr wrap="none" rtlCol="0">
            <a:spAutoFit/>
          </a:bodyPr>
          <a:lstStyle/>
          <a:p>
            <a:r>
              <a:rPr lang="en-US" sz="1200" dirty="0"/>
              <a:t>During contact</a:t>
            </a:r>
          </a:p>
        </p:txBody>
      </p:sp>
      <p:sp>
        <p:nvSpPr>
          <p:cNvPr id="16" name="TextBox 15">
            <a:extLst>
              <a:ext uri="{FF2B5EF4-FFF2-40B4-BE49-F238E27FC236}">
                <a16:creationId xmlns:a16="http://schemas.microsoft.com/office/drawing/2014/main" id="{426787D3-97B7-115D-9344-07347BF117B2}"/>
              </a:ext>
            </a:extLst>
          </p:cNvPr>
          <p:cNvSpPr txBox="1"/>
          <p:nvPr/>
        </p:nvSpPr>
        <p:spPr>
          <a:xfrm>
            <a:off x="10453749" y="3177604"/>
            <a:ext cx="1001486" cy="646331"/>
          </a:xfrm>
          <a:prstGeom prst="rect">
            <a:avLst/>
          </a:prstGeom>
          <a:noFill/>
        </p:spPr>
        <p:txBody>
          <a:bodyPr wrap="square" rtlCol="0">
            <a:spAutoFit/>
          </a:bodyPr>
          <a:lstStyle/>
          <a:p>
            <a:pPr algn="ctr"/>
            <a:r>
              <a:rPr lang="en-US" sz="1200" dirty="0"/>
              <a:t>Error from desired hole depth</a:t>
            </a:r>
          </a:p>
        </p:txBody>
      </p:sp>
      <p:sp>
        <p:nvSpPr>
          <p:cNvPr id="17" name="TextBox 16">
            <a:extLst>
              <a:ext uri="{FF2B5EF4-FFF2-40B4-BE49-F238E27FC236}">
                <a16:creationId xmlns:a16="http://schemas.microsoft.com/office/drawing/2014/main" id="{378BEAF1-35AC-3EBA-E949-4150A1A44214}"/>
              </a:ext>
            </a:extLst>
          </p:cNvPr>
          <p:cNvSpPr txBox="1"/>
          <p:nvPr/>
        </p:nvSpPr>
        <p:spPr>
          <a:xfrm>
            <a:off x="8798188" y="3346116"/>
            <a:ext cx="1001486" cy="461665"/>
          </a:xfrm>
          <a:prstGeom prst="rect">
            <a:avLst/>
          </a:prstGeom>
          <a:noFill/>
        </p:spPr>
        <p:txBody>
          <a:bodyPr wrap="square" rtlCol="0">
            <a:spAutoFit/>
          </a:bodyPr>
          <a:lstStyle/>
          <a:p>
            <a:pPr algn="ctr"/>
            <a:r>
              <a:rPr lang="en-US" sz="1200" dirty="0"/>
              <a:t>Amplitude of Oscillation</a:t>
            </a:r>
          </a:p>
        </p:txBody>
      </p:sp>
      <p:sp>
        <p:nvSpPr>
          <p:cNvPr id="18" name="TextBox 17">
            <a:extLst>
              <a:ext uri="{FF2B5EF4-FFF2-40B4-BE49-F238E27FC236}">
                <a16:creationId xmlns:a16="http://schemas.microsoft.com/office/drawing/2014/main" id="{A7BE2EE8-3F9D-648C-9C61-7A3BC97DB111}"/>
              </a:ext>
            </a:extLst>
          </p:cNvPr>
          <p:cNvSpPr txBox="1"/>
          <p:nvPr/>
        </p:nvSpPr>
        <p:spPr>
          <a:xfrm>
            <a:off x="6921508" y="5440415"/>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spTree>
    <p:extLst>
      <p:ext uri="{BB962C8B-B14F-4D97-AF65-F5344CB8AC3E}">
        <p14:creationId xmlns:p14="http://schemas.microsoft.com/office/powerpoint/2010/main" val="283358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35830" y="-146197"/>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Reflection</a:t>
            </a:r>
            <a:endParaRPr lang="en-US" sz="4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F26CFF9B-B07D-80CA-B835-AE043C5C948D}"/>
              </a:ext>
            </a:extLst>
          </p:cNvPr>
          <p:cNvSpPr txBox="1"/>
          <p:nvPr/>
        </p:nvSpPr>
        <p:spPr>
          <a:xfrm>
            <a:off x="949569" y="1179366"/>
            <a:ext cx="9697915" cy="4616648"/>
          </a:xfrm>
          <a:prstGeom prst="rect">
            <a:avLst/>
          </a:prstGeom>
          <a:noFill/>
        </p:spPr>
        <p:txBody>
          <a:bodyPr wrap="square" rtlCol="0">
            <a:spAutoFit/>
          </a:bodyPr>
          <a:lstStyle/>
          <a:p>
            <a:r>
              <a:rPr lang="en-US" sz="2400" dirty="0"/>
              <a:t>Next Steps</a:t>
            </a:r>
          </a:p>
          <a:p>
            <a:endParaRPr lang="en-US" dirty="0"/>
          </a:p>
          <a:p>
            <a:pPr marL="285750" indent="-285750">
              <a:buFont typeface="Arial" panose="020B0604020202020204" pitchFamily="34" charset="0"/>
              <a:buChar char="•"/>
            </a:pPr>
            <a:r>
              <a:rPr lang="en-US" dirty="0"/>
              <a:t>Apply to more than one cartesian dimension</a:t>
            </a:r>
          </a:p>
          <a:p>
            <a:pPr lvl="1"/>
            <a:r>
              <a:rPr lang="en-US" dirty="0"/>
              <a:t>The constraints of one dimension allow a linear control scheme to function quite well, but how would that performance look in 3D.</a:t>
            </a:r>
          </a:p>
          <a:p>
            <a:pPr lvl="1"/>
            <a:endParaRPr lang="en-US" dirty="0"/>
          </a:p>
          <a:p>
            <a:pPr marL="285750" indent="-285750">
              <a:buFont typeface="Arial" panose="020B0604020202020204" pitchFamily="34" charset="0"/>
              <a:buChar char="•"/>
            </a:pPr>
            <a:r>
              <a:rPr lang="en-US" dirty="0"/>
              <a:t>Test the robot in activities besides drilling</a:t>
            </a:r>
          </a:p>
          <a:p>
            <a:pPr lvl="1"/>
            <a:r>
              <a:rPr lang="en-US" dirty="0"/>
              <a:t>How does the human effort change within the test cases with tasks like pick and place</a:t>
            </a:r>
          </a:p>
          <a:p>
            <a:pPr lvl="1"/>
            <a:endParaRPr lang="en-US" dirty="0"/>
          </a:p>
          <a:p>
            <a:pPr marL="285750" indent="-285750">
              <a:buFont typeface="Arial" panose="020B0604020202020204" pitchFamily="34" charset="0"/>
              <a:buChar char="•"/>
            </a:pPr>
            <a:r>
              <a:rPr lang="en-US" dirty="0"/>
              <a:t>Test greater range for damping values that could cause instability</a:t>
            </a:r>
          </a:p>
          <a:p>
            <a:pPr lvl="1"/>
            <a:r>
              <a:rPr lang="en-US" dirty="0"/>
              <a:t>The paper mentions that higher damping can result in non-passive unstable systems, but they did not thoroughly investigate this with their setup</a:t>
            </a:r>
          </a:p>
          <a:p>
            <a:pPr lvl="1"/>
            <a:endParaRPr lang="en-US" dirty="0"/>
          </a:p>
          <a:p>
            <a:pPr marL="285750" indent="-285750">
              <a:buFont typeface="Arial" panose="020B0604020202020204" pitchFamily="34" charset="0"/>
              <a:buChar char="•"/>
            </a:pPr>
            <a:r>
              <a:rPr lang="en-US" dirty="0"/>
              <a:t>Test Robust Stability</a:t>
            </a:r>
          </a:p>
          <a:p>
            <a:pPr lvl="1"/>
            <a:r>
              <a:rPr lang="en-US" dirty="0"/>
              <a:t>Evaluate the effects of disturbances, noise, feedforward, etc. </a:t>
            </a:r>
          </a:p>
          <a:p>
            <a:pPr lvl="1"/>
            <a:endParaRPr lang="en-US" dirty="0"/>
          </a:p>
        </p:txBody>
      </p:sp>
    </p:spTree>
    <p:extLst>
      <p:ext uri="{BB962C8B-B14F-4D97-AF65-F5344CB8AC3E}">
        <p14:creationId xmlns:p14="http://schemas.microsoft.com/office/powerpoint/2010/main" val="292442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35830" y="-146197"/>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Reflection</a:t>
            </a:r>
            <a:endParaRPr lang="en-US" sz="4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27D36540-6D41-20F5-219C-04C3A2B0C1A4}"/>
              </a:ext>
            </a:extLst>
          </p:cNvPr>
          <p:cNvSpPr txBox="1"/>
          <p:nvPr/>
        </p:nvSpPr>
        <p:spPr>
          <a:xfrm>
            <a:off x="1090246" y="1582616"/>
            <a:ext cx="956163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system identification method performed here results in a system order that is exceptionally high (around 15</a:t>
            </a:r>
            <a:r>
              <a:rPr lang="en-US" baseline="30000" dirty="0"/>
              <a:t>th</a:t>
            </a:r>
            <a:r>
              <a:rPr lang="en-US" dirty="0"/>
              <a:t> order) that should be discussed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Their stability maps may be incorrect or lacking information. More detail on their construction is needed. Given their data, our team has been unable rebuild identical stability maps.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do not go in depth enough on how they perform their stability analysis besides looking at the close loop poles and potentially the phase margin.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do not thoroughly discuss why they chose their test m’s and b’s, and the repetitions and range of their tests are quite small.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control scheme they use focuses on an input desired human velocity that results in the same transfer function in the case they focused on an input human force. An input human force seems more intuitive and directly related the output of their results and is more applicable to other robot control schemes as is found in other related litterature.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DC16A6F1-2CDD-E33D-59A3-DF2B90D25D06}"/>
              </a:ext>
            </a:extLst>
          </p:cNvPr>
          <p:cNvSpPr txBox="1"/>
          <p:nvPr/>
        </p:nvSpPr>
        <p:spPr>
          <a:xfrm>
            <a:off x="891544" y="1120951"/>
            <a:ext cx="1297150" cy="461665"/>
          </a:xfrm>
          <a:prstGeom prst="rect">
            <a:avLst/>
          </a:prstGeom>
          <a:noFill/>
        </p:spPr>
        <p:txBody>
          <a:bodyPr wrap="none" rtlCol="0">
            <a:spAutoFit/>
          </a:bodyPr>
          <a:lstStyle/>
          <a:p>
            <a:r>
              <a:rPr lang="en-US" sz="2400" dirty="0"/>
              <a:t>Critiques</a:t>
            </a:r>
            <a:endParaRPr lang="en-US" dirty="0"/>
          </a:p>
        </p:txBody>
      </p:sp>
      <p:sp>
        <p:nvSpPr>
          <p:cNvPr id="7" name="TextBox 6">
            <a:extLst>
              <a:ext uri="{FF2B5EF4-FFF2-40B4-BE49-F238E27FC236}">
                <a16:creationId xmlns:a16="http://schemas.microsoft.com/office/drawing/2014/main" id="{FFC2C983-2800-6420-B062-073A4528FB90}"/>
              </a:ext>
            </a:extLst>
          </p:cNvPr>
          <p:cNvSpPr txBox="1"/>
          <p:nvPr/>
        </p:nvSpPr>
        <p:spPr>
          <a:xfrm>
            <a:off x="4674210" y="6071087"/>
            <a:ext cx="7169027" cy="461665"/>
          </a:xfrm>
          <a:prstGeom prst="rect">
            <a:avLst/>
          </a:prstGeom>
          <a:noFill/>
        </p:spPr>
        <p:txBody>
          <a:bodyPr wrap="square">
            <a:spAutoFit/>
          </a:bodyPr>
          <a:lstStyle/>
          <a:p>
            <a:r>
              <a:rPr lang="en-US" sz="1200" b="1" dirty="0" err="1">
                <a:effectLst/>
              </a:rPr>
              <a:t>Keemink</a:t>
            </a:r>
            <a:r>
              <a:rPr lang="en-US" sz="1200" b="1" dirty="0">
                <a:effectLst/>
              </a:rPr>
              <a:t> AQ, </a:t>
            </a:r>
            <a:r>
              <a:rPr lang="en-US" sz="1200" dirty="0">
                <a:effectLst/>
              </a:rPr>
              <a:t>van der </a:t>
            </a:r>
            <a:r>
              <a:rPr lang="en-US" sz="1200" dirty="0" err="1">
                <a:effectLst/>
              </a:rPr>
              <a:t>Kooij</a:t>
            </a:r>
            <a:r>
              <a:rPr lang="en-US" sz="1200" dirty="0">
                <a:effectLst/>
              </a:rPr>
              <a:t> H, </a:t>
            </a:r>
            <a:r>
              <a:rPr lang="en-US" sz="1200" dirty="0" err="1">
                <a:effectLst/>
              </a:rPr>
              <a:t>Stienen</a:t>
            </a:r>
            <a:r>
              <a:rPr lang="en-US" sz="1200" dirty="0">
                <a:effectLst/>
              </a:rPr>
              <a:t> AH. Admittance control for physical human–robot interaction. The International Journal of Robotics Research. 2018;37(11):1421-1444. doi:10.1177/0278364918768950</a:t>
            </a:r>
          </a:p>
        </p:txBody>
      </p:sp>
    </p:spTree>
    <p:extLst>
      <p:ext uri="{BB962C8B-B14F-4D97-AF65-F5344CB8AC3E}">
        <p14:creationId xmlns:p14="http://schemas.microsoft.com/office/powerpoint/2010/main" val="324572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Conclusion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15</a:t>
            </a:fld>
            <a:endParaRPr lang="en-US" sz="1600" b="1" dirty="0"/>
          </a:p>
        </p:txBody>
      </p:sp>
      <p:sp>
        <p:nvSpPr>
          <p:cNvPr id="11" name="TextBox 10">
            <a:extLst>
              <a:ext uri="{FF2B5EF4-FFF2-40B4-BE49-F238E27FC236}">
                <a16:creationId xmlns:a16="http://schemas.microsoft.com/office/drawing/2014/main" id="{6EAC97DA-45CC-5B73-E0BF-FB5C5CC9A2A5}"/>
              </a:ext>
            </a:extLst>
          </p:cNvPr>
          <p:cNvSpPr txBox="1"/>
          <p:nvPr/>
        </p:nvSpPr>
        <p:spPr>
          <a:xfrm>
            <a:off x="729762" y="2020639"/>
            <a:ext cx="1099853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design of this admittance controller can be used to work on higher dimension robotics applications to increase transparency. This can be applied to our Galen robot system.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stability maps and impedance cost maps can be used in conjunction to get a measurement of transparency quality. This will help us choose and m and b.</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More robust stability analysis is needed to build more accurate impedance maps and guarantee the system identified is truly stable.</a:t>
            </a:r>
          </a:p>
        </p:txBody>
      </p:sp>
    </p:spTree>
    <p:extLst>
      <p:ext uri="{BB962C8B-B14F-4D97-AF65-F5344CB8AC3E}">
        <p14:creationId xmlns:p14="http://schemas.microsoft.com/office/powerpoint/2010/main" val="149173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References</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a:bodyPr>
          <a:lstStyle/>
          <a:p>
            <a:r>
              <a:rPr lang="en-US" sz="2000" dirty="0">
                <a:effectLst/>
              </a:rPr>
              <a:t>Aydin, Y., Sirintuna, D., &amp; Basdogan, C. (2020). Towards collaborative drilling with a Cobot using admittance controller. </a:t>
            </a:r>
            <a:r>
              <a:rPr lang="en-US" sz="2000" i="1" dirty="0">
                <a:effectLst/>
              </a:rPr>
              <a:t>Transactions of the Institute of Measurement and Control</a:t>
            </a:r>
            <a:r>
              <a:rPr lang="en-US" sz="2000" dirty="0">
                <a:effectLst/>
              </a:rPr>
              <a:t>, </a:t>
            </a:r>
            <a:r>
              <a:rPr lang="en-US" sz="2000" i="1" dirty="0">
                <a:effectLst/>
              </a:rPr>
              <a:t>43</a:t>
            </a:r>
            <a:r>
              <a:rPr lang="en-US" sz="2000" dirty="0">
                <a:effectLst/>
              </a:rPr>
              <a:t>(8), 1760–1773. https://doi.org/10.1177/0142331220934643 </a:t>
            </a:r>
          </a:p>
          <a:p>
            <a:r>
              <a:rPr lang="en-US" sz="2000" dirty="0">
                <a:effectLst/>
              </a:rPr>
              <a:t>Buerger SP and Hogan N (2007) Complementary stability and loop shaping for improved human–robot interaction. IEEE Transactions</a:t>
            </a:r>
          </a:p>
          <a:p>
            <a:r>
              <a:rPr lang="en-US" sz="2000" dirty="0" err="1">
                <a:effectLst/>
              </a:rPr>
              <a:t>Keemink</a:t>
            </a:r>
            <a:r>
              <a:rPr lang="en-US" sz="2000" dirty="0">
                <a:effectLst/>
              </a:rPr>
              <a:t> AQ, van der </a:t>
            </a:r>
            <a:r>
              <a:rPr lang="en-US" sz="2000" dirty="0" err="1">
                <a:effectLst/>
              </a:rPr>
              <a:t>Kooij</a:t>
            </a:r>
            <a:r>
              <a:rPr lang="en-US" sz="2000" dirty="0">
                <a:effectLst/>
              </a:rPr>
              <a:t> H, </a:t>
            </a:r>
            <a:r>
              <a:rPr lang="en-US" sz="2000" dirty="0" err="1">
                <a:effectLst/>
              </a:rPr>
              <a:t>Stienen</a:t>
            </a:r>
            <a:r>
              <a:rPr lang="en-US" sz="2000" dirty="0">
                <a:effectLst/>
              </a:rPr>
              <a:t> AH. Admittance control for physical human–robot interaction. The International Journal of Robotics Research. 2018;37(11):1421-1444. doi:10.1177/0278364918768950</a:t>
            </a:r>
          </a:p>
          <a:p>
            <a:endParaRPr lang="en-US" sz="2000" dirty="0">
              <a:effectLst/>
            </a:endParaRPr>
          </a:p>
          <a:p>
            <a:endParaRPr lang="en-US" sz="2000" dirty="0">
              <a:effectLst/>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16</a:t>
            </a:fld>
            <a:endParaRPr lang="en-US" sz="1600" b="1" dirty="0"/>
          </a:p>
        </p:txBody>
      </p:sp>
    </p:spTree>
    <p:extLst>
      <p:ext uri="{BB962C8B-B14F-4D97-AF65-F5344CB8AC3E}">
        <p14:creationId xmlns:p14="http://schemas.microsoft.com/office/powerpoint/2010/main" val="120364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Supplemental Material 1:</a:t>
            </a:r>
            <a:br>
              <a:rPr lang="en-US" sz="4000" b="1" dirty="0">
                <a:solidFill>
                  <a:srgbClr val="0F0FFF"/>
                </a:solidFill>
                <a:latin typeface="Verdana" panose="020B0604030504040204" pitchFamily="34" charset="0"/>
                <a:ea typeface="Verdana" panose="020B0604030504040204" pitchFamily="34" charset="0"/>
              </a:rPr>
            </a:br>
            <a:r>
              <a:rPr lang="en-US" sz="4000" b="1" dirty="0">
                <a:solidFill>
                  <a:srgbClr val="0F0FFF"/>
                </a:solidFill>
                <a:latin typeface="Verdana" panose="020B0604030504040204" pitchFamily="34" charset="0"/>
                <a:ea typeface="Verdana" panose="020B0604030504040204" pitchFamily="34" charset="0"/>
              </a:rPr>
              <a:t>Robot Control Information</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a:bodyPr>
          <a:lstStyle/>
          <a:p>
            <a:r>
              <a:rPr lang="en-US" dirty="0">
                <a:effectLst/>
              </a:rPr>
              <a:t>Robot Type -LBR </a:t>
            </a:r>
            <a:r>
              <a:rPr lang="en-US" dirty="0" err="1">
                <a:effectLst/>
              </a:rPr>
              <a:t>iiwa</a:t>
            </a:r>
            <a:r>
              <a:rPr lang="en-US" dirty="0">
                <a:effectLst/>
              </a:rPr>
              <a:t> 7 R800 robot (KUKA Inc.)</a:t>
            </a:r>
          </a:p>
          <a:p>
            <a:r>
              <a:rPr lang="en-US" dirty="0">
                <a:effectLst/>
              </a:rPr>
              <a:t>Controlled through the Fast Robot Interface (FRI) and through C/C++</a:t>
            </a:r>
          </a:p>
          <a:p>
            <a:r>
              <a:rPr lang="en-US" dirty="0"/>
              <a:t>Joint position controller</a:t>
            </a:r>
          </a:p>
          <a:p>
            <a:r>
              <a:rPr lang="en-US" dirty="0">
                <a:effectLst/>
              </a:rPr>
              <a:t>The force data from 2 sensors acquired at 10 kHz </a:t>
            </a:r>
          </a:p>
          <a:p>
            <a:r>
              <a:rPr lang="en-US" dirty="0">
                <a:effectLst/>
              </a:rPr>
              <a:t>Control loop was updated at 500 Hz</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17</a:t>
            </a:fld>
            <a:endParaRPr lang="en-US" sz="1600" b="1" dirty="0"/>
          </a:p>
        </p:txBody>
      </p:sp>
    </p:spTree>
    <p:extLst>
      <p:ext uri="{BB962C8B-B14F-4D97-AF65-F5344CB8AC3E}">
        <p14:creationId xmlns:p14="http://schemas.microsoft.com/office/powerpoint/2010/main" val="63436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Supplemental Material 2:</a:t>
            </a:r>
            <a:br>
              <a:rPr lang="en-US" sz="4000" b="1" dirty="0">
                <a:solidFill>
                  <a:srgbClr val="0F0FFF"/>
                </a:solidFill>
                <a:latin typeface="Verdana" panose="020B0604030504040204" pitchFamily="34" charset="0"/>
                <a:ea typeface="Verdana" panose="020B0604030504040204" pitchFamily="34" charset="0"/>
              </a:rPr>
            </a:br>
            <a:r>
              <a:rPr lang="en-US" sz="4000" b="1" dirty="0">
                <a:solidFill>
                  <a:srgbClr val="0F0FFF"/>
                </a:solidFill>
                <a:latin typeface="Verdana" panose="020B0604030504040204" pitchFamily="34" charset="0"/>
                <a:ea typeface="Verdana" panose="020B0604030504040204" pitchFamily="34" charset="0"/>
              </a:rPr>
              <a:t>System Identification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18</a:t>
            </a:fld>
            <a:endParaRPr lang="en-US" sz="1600" b="1" dirty="0"/>
          </a:p>
        </p:txBody>
      </p:sp>
      <p:pic>
        <p:nvPicPr>
          <p:cNvPr id="6" name="Picture 5">
            <a:extLst>
              <a:ext uri="{FF2B5EF4-FFF2-40B4-BE49-F238E27FC236}">
                <a16:creationId xmlns:a16="http://schemas.microsoft.com/office/drawing/2014/main" id="{EC70332E-5E52-41D5-F56C-3EEDEC8BC8F5}"/>
              </a:ext>
            </a:extLst>
          </p:cNvPr>
          <p:cNvPicPr>
            <a:picLocks noChangeAspect="1"/>
          </p:cNvPicPr>
          <p:nvPr/>
        </p:nvPicPr>
        <p:blipFill>
          <a:blip r:embed="rId2"/>
          <a:stretch>
            <a:fillRect/>
          </a:stretch>
        </p:blipFill>
        <p:spPr>
          <a:xfrm>
            <a:off x="3080551" y="1547787"/>
            <a:ext cx="8320828" cy="2771356"/>
          </a:xfrm>
          <a:prstGeom prst="rect">
            <a:avLst/>
          </a:prstGeom>
        </p:spPr>
      </p:pic>
      <p:sp>
        <p:nvSpPr>
          <p:cNvPr id="7" name="TextBox 6">
            <a:extLst>
              <a:ext uri="{FF2B5EF4-FFF2-40B4-BE49-F238E27FC236}">
                <a16:creationId xmlns:a16="http://schemas.microsoft.com/office/drawing/2014/main" id="{8C77D720-43CB-C544-F5A4-47D359738672}"/>
              </a:ext>
            </a:extLst>
          </p:cNvPr>
          <p:cNvSpPr txBox="1"/>
          <p:nvPr/>
        </p:nvSpPr>
        <p:spPr>
          <a:xfrm>
            <a:off x="8274158" y="5203328"/>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pic>
        <p:nvPicPr>
          <p:cNvPr id="9" name="Picture 8">
            <a:extLst>
              <a:ext uri="{FF2B5EF4-FFF2-40B4-BE49-F238E27FC236}">
                <a16:creationId xmlns:a16="http://schemas.microsoft.com/office/drawing/2014/main" id="{5CD6552C-02A9-6318-C6A8-D181F1229737}"/>
              </a:ext>
            </a:extLst>
          </p:cNvPr>
          <p:cNvPicPr>
            <a:picLocks noChangeAspect="1"/>
          </p:cNvPicPr>
          <p:nvPr/>
        </p:nvPicPr>
        <p:blipFill>
          <a:blip r:embed="rId3"/>
          <a:stretch>
            <a:fillRect/>
          </a:stretch>
        </p:blipFill>
        <p:spPr>
          <a:xfrm>
            <a:off x="3613212" y="4408755"/>
            <a:ext cx="3893104" cy="2122646"/>
          </a:xfrm>
          <a:prstGeom prst="rect">
            <a:avLst/>
          </a:prstGeom>
        </p:spPr>
      </p:pic>
      <p:sp>
        <p:nvSpPr>
          <p:cNvPr id="10" name="TextBox 9">
            <a:extLst>
              <a:ext uri="{FF2B5EF4-FFF2-40B4-BE49-F238E27FC236}">
                <a16:creationId xmlns:a16="http://schemas.microsoft.com/office/drawing/2014/main" id="{C09B4254-59B5-0A13-E44B-74F3FACCA222}"/>
              </a:ext>
            </a:extLst>
          </p:cNvPr>
          <p:cNvSpPr txBox="1"/>
          <p:nvPr/>
        </p:nvSpPr>
        <p:spPr>
          <a:xfrm>
            <a:off x="590365" y="1846555"/>
            <a:ext cx="2614474" cy="3416320"/>
          </a:xfrm>
          <a:prstGeom prst="rect">
            <a:avLst/>
          </a:prstGeom>
          <a:noFill/>
        </p:spPr>
        <p:txBody>
          <a:bodyPr wrap="square" rtlCol="0">
            <a:spAutoFit/>
          </a:bodyPr>
          <a:lstStyle/>
          <a:p>
            <a:r>
              <a:rPr lang="en-US" dirty="0"/>
              <a:t>Move the arm on select frequencies between 0.01Hz to 20Hz</a:t>
            </a:r>
          </a:p>
          <a:p>
            <a:endParaRPr lang="en-US" dirty="0"/>
          </a:p>
          <a:p>
            <a:r>
              <a:rPr lang="en-US" dirty="0"/>
              <a:t>Identify the transfer functions for each joint.</a:t>
            </a:r>
          </a:p>
          <a:p>
            <a:endParaRPr lang="en-US" dirty="0"/>
          </a:p>
          <a:p>
            <a:r>
              <a:rPr lang="en-US" dirty="0"/>
              <a:t>Sum the different joint transfer functions to get G(s)</a:t>
            </a:r>
          </a:p>
          <a:p>
            <a:endParaRPr lang="en-US" dirty="0"/>
          </a:p>
          <a:p>
            <a:r>
              <a:rPr lang="en-US" dirty="0"/>
              <a:t>Check stability of G(s)</a:t>
            </a:r>
          </a:p>
        </p:txBody>
      </p:sp>
    </p:spTree>
    <p:extLst>
      <p:ext uri="{BB962C8B-B14F-4D97-AF65-F5344CB8AC3E}">
        <p14:creationId xmlns:p14="http://schemas.microsoft.com/office/powerpoint/2010/main" val="22254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2800" b="1" dirty="0">
                <a:solidFill>
                  <a:srgbClr val="0F0FFF"/>
                </a:solidFill>
                <a:latin typeface="Verdana" panose="020B0604030504040204" pitchFamily="34" charset="0"/>
                <a:ea typeface="Verdana" panose="020B0604030504040204" pitchFamily="34" charset="0"/>
              </a:rPr>
              <a:t>Project Review: Admittance Controller Design</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198" y="1555954"/>
            <a:ext cx="10820401" cy="4564355"/>
          </a:xfrm>
        </p:spPr>
        <p:txBody>
          <a:bodyPr>
            <a:normAutofit fontScale="92500"/>
          </a:bodyPr>
          <a:lstStyle/>
          <a:p>
            <a:pPr marL="0" indent="0">
              <a:buNone/>
            </a:pPr>
            <a:endParaRPr lang="en-US" sz="2000" u="sng" dirty="0">
              <a:ea typeface="ＭＳ Ｐゴシック"/>
            </a:endParaRPr>
          </a:p>
          <a:p>
            <a:pPr marL="0" indent="0">
              <a:buNone/>
            </a:pPr>
            <a:r>
              <a:rPr lang="en-US" sz="2000" b="1" u="sng" dirty="0">
                <a:ea typeface="ＭＳ Ｐゴシック"/>
              </a:rPr>
              <a:t>Problem:</a:t>
            </a:r>
            <a:r>
              <a:rPr lang="en-US" sz="2000" b="1" dirty="0">
                <a:ea typeface="ＭＳ Ｐゴシック"/>
              </a:rPr>
              <a:t> </a:t>
            </a:r>
            <a:r>
              <a:rPr lang="en-US" sz="2000" dirty="0">
                <a:ea typeface="ＭＳ Ｐゴシック"/>
              </a:rPr>
              <a:t>Current Galen robot controller not well optimized for transparency, and sometimes unstable</a:t>
            </a:r>
          </a:p>
          <a:p>
            <a:pPr marL="0" indent="0">
              <a:buNone/>
            </a:pPr>
            <a:endParaRPr lang="en-US" sz="2000" u="sng" dirty="0">
              <a:ea typeface="ＭＳ Ｐゴシック"/>
            </a:endParaRPr>
          </a:p>
          <a:p>
            <a:pPr marL="0" indent="0">
              <a:buNone/>
            </a:pPr>
            <a:r>
              <a:rPr lang="en-US" sz="2000" b="1" u="sng" dirty="0">
                <a:ea typeface="ＭＳ Ｐゴシック"/>
              </a:rPr>
              <a:t>Project Goal:</a:t>
            </a:r>
            <a:r>
              <a:rPr lang="en-US" sz="2000" b="1" dirty="0">
                <a:ea typeface="ＭＳ Ｐゴシック"/>
              </a:rPr>
              <a:t> </a:t>
            </a:r>
          </a:p>
          <a:p>
            <a:pPr marL="0" indent="0">
              <a:buNone/>
            </a:pPr>
            <a:r>
              <a:rPr lang="en-US" sz="2000" dirty="0">
                <a:ea typeface="ＭＳ Ｐゴシック"/>
              </a:rPr>
              <a:t>Improve the transparency and stability of the Galen robot with a new controller with verified measurable and quantifiable performance metrics using an Admittance based design</a:t>
            </a:r>
          </a:p>
          <a:p>
            <a:pPr marL="0" indent="0">
              <a:buNone/>
            </a:pPr>
            <a:endParaRPr lang="en-US" sz="2000" dirty="0">
              <a:ea typeface="ＭＳ Ｐゴシック"/>
            </a:endParaRPr>
          </a:p>
          <a:p>
            <a:pPr marL="0" indent="0">
              <a:buNone/>
            </a:pPr>
            <a:r>
              <a:rPr lang="en-US" sz="2000" b="1" u="sng" dirty="0">
                <a:ea typeface="ＭＳ Ｐゴシック"/>
              </a:rPr>
              <a:t>Project Deliverables:</a:t>
            </a:r>
          </a:p>
          <a:p>
            <a:pPr marL="457200" indent="-457200">
              <a:buFont typeface="+mj-lt"/>
              <a:buAutoNum type="arabicPeriod"/>
            </a:pPr>
            <a:r>
              <a:rPr lang="en-US" sz="2000" dirty="0">
                <a:ea typeface="ＭＳ Ｐゴシック"/>
              </a:rPr>
              <a:t>A fully developed, stable, and tested controller that optimizes Galen robot transparency in Simulation</a:t>
            </a:r>
          </a:p>
          <a:p>
            <a:pPr marL="457200" indent="-457200">
              <a:buFont typeface="+mj-lt"/>
              <a:buAutoNum type="arabicPeriod"/>
            </a:pPr>
            <a:r>
              <a:rPr lang="en-US" sz="2000" dirty="0">
                <a:ea typeface="ＭＳ Ｐゴシック"/>
              </a:rPr>
              <a:t>A fully developed, stable, and tested controller that optimizes Galen robot transparency on Hardware</a:t>
            </a:r>
          </a:p>
          <a:p>
            <a:pPr marL="457200" indent="-457200">
              <a:buFont typeface="+mj-lt"/>
              <a:buAutoNum type="arabicPeriod"/>
            </a:pPr>
            <a:r>
              <a:rPr lang="en-US" sz="2000" dirty="0">
                <a:ea typeface="ＭＳ Ｐゴシック"/>
              </a:rPr>
              <a:t>Controller performance maps in stability and transparency</a:t>
            </a:r>
          </a:p>
          <a:p>
            <a:pPr marL="457200" indent="-457200">
              <a:buFont typeface="+mj-lt"/>
              <a:buAutoNum type="arabicPeriod"/>
            </a:pPr>
            <a:r>
              <a:rPr lang="en-US" sz="2000" dirty="0">
                <a:ea typeface="ＭＳ Ｐゴシック"/>
              </a:rPr>
              <a:t>A completed user study for qualitative feedback of controller performance</a:t>
            </a:r>
          </a:p>
          <a:p>
            <a:pPr marL="0" indent="0">
              <a:buNone/>
            </a:pPr>
            <a:endParaRPr lang="en-US" sz="2000" dirty="0">
              <a:ea typeface="ＭＳ Ｐゴシック"/>
            </a:endParaRPr>
          </a:p>
          <a:p>
            <a:pPr marL="0" indent="0">
              <a:buNone/>
            </a:pPr>
            <a:endParaRPr lang="en-US" sz="2000" dirty="0">
              <a:ea typeface="ＭＳ Ｐゴシック"/>
            </a:endParaRPr>
          </a:p>
          <a:p>
            <a:pPr marL="0" indent="0">
              <a:buNone/>
            </a:pPr>
            <a:endParaRPr lang="en-US" sz="2000"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spTree>
    <p:extLst>
      <p:ext uri="{BB962C8B-B14F-4D97-AF65-F5344CB8AC3E}">
        <p14:creationId xmlns:p14="http://schemas.microsoft.com/office/powerpoint/2010/main" val="26971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763466" y="914645"/>
            <a:ext cx="10515600" cy="1325563"/>
          </a:xfrm>
        </p:spPr>
        <p:txBody>
          <a:bodyPr>
            <a:normAutofit fontScale="90000"/>
          </a:bodyPr>
          <a:lstStyle/>
          <a:p>
            <a:r>
              <a:rPr lang="en-US" sz="3200" b="1" dirty="0">
                <a:solidFill>
                  <a:srgbClr val="0F0FFF"/>
                </a:solidFill>
                <a:latin typeface="Verdana" panose="020B0604030504040204" pitchFamily="34" charset="0"/>
                <a:ea typeface="Verdana" panose="020B0604030504040204" pitchFamily="34" charset="0"/>
              </a:rPr>
              <a:t>Literature Selection:</a:t>
            </a:r>
            <a:br>
              <a:rPr lang="en-US" sz="3200" b="1" dirty="0">
                <a:solidFill>
                  <a:srgbClr val="0F0FFF"/>
                </a:solidFill>
                <a:latin typeface="Verdana" panose="020B0604030504040204" pitchFamily="34" charset="0"/>
                <a:ea typeface="Verdana" panose="020B0604030504040204" pitchFamily="34" charset="0"/>
              </a:rPr>
            </a:br>
            <a:br>
              <a:rPr lang="en-US" sz="3200" b="1" dirty="0">
                <a:solidFill>
                  <a:srgbClr val="0F0FFF"/>
                </a:solidFill>
                <a:latin typeface="Verdana" panose="020B0604030504040204" pitchFamily="34" charset="0"/>
                <a:ea typeface="Verdana" panose="020B0604030504040204" pitchFamily="34" charset="0"/>
              </a:rPr>
            </a:br>
            <a:r>
              <a:rPr lang="en-US" sz="3200" dirty="0">
                <a:solidFill>
                  <a:prstClr val="black"/>
                </a:solidFill>
                <a:latin typeface="Verdana"/>
                <a:ea typeface="ＭＳ Ｐゴシック"/>
              </a:rPr>
              <a:t>Towards Collaborative Drilling with a Cobot Using Admittance Controller 			</a:t>
            </a:r>
            <a:br>
              <a:rPr lang="en-US" sz="1800" dirty="0"/>
            </a:br>
            <a:endParaRPr lang="en-US" sz="32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sp>
        <p:nvSpPr>
          <p:cNvPr id="4" name="TextBox 3">
            <a:extLst>
              <a:ext uri="{FF2B5EF4-FFF2-40B4-BE49-F238E27FC236}">
                <a16:creationId xmlns:a16="http://schemas.microsoft.com/office/drawing/2014/main" id="{4FAB476E-FF69-33C3-7C48-97B3E9EEF160}"/>
              </a:ext>
            </a:extLst>
          </p:cNvPr>
          <p:cNvSpPr txBox="1"/>
          <p:nvPr/>
        </p:nvSpPr>
        <p:spPr>
          <a:xfrm>
            <a:off x="944179" y="2306150"/>
            <a:ext cx="10620636" cy="3970318"/>
          </a:xfrm>
          <a:prstGeom prst="rect">
            <a:avLst/>
          </a:prstGeom>
          <a:noFill/>
        </p:spPr>
        <p:txBody>
          <a:bodyPr wrap="square" rtlCol="0">
            <a:spAutoFit/>
          </a:bodyPr>
          <a:lstStyle/>
          <a:p>
            <a:r>
              <a:rPr lang="en-US" dirty="0">
                <a:effectLst/>
              </a:rPr>
              <a:t>Aydin, Y., Sirintuna, D., &amp; Basdogan, C. (2020). Towards collaborative drilling with a Cobot using admittance controller. </a:t>
            </a:r>
            <a:r>
              <a:rPr lang="en-US" i="1" dirty="0">
                <a:effectLst/>
              </a:rPr>
              <a:t>Transactions of the Institute of Measurement and Control</a:t>
            </a:r>
            <a:r>
              <a:rPr lang="en-US" dirty="0">
                <a:effectLst/>
              </a:rPr>
              <a:t>, </a:t>
            </a:r>
            <a:r>
              <a:rPr lang="en-US" i="1" dirty="0">
                <a:effectLst/>
              </a:rPr>
              <a:t>43</a:t>
            </a:r>
            <a:r>
              <a:rPr lang="en-US" dirty="0">
                <a:effectLst/>
              </a:rPr>
              <a:t>(8), 1760–1773. https://doi.org/10.1177/0142331220934643</a:t>
            </a:r>
          </a:p>
          <a:p>
            <a:endParaRPr lang="en-US" i="1" dirty="0"/>
          </a:p>
          <a:p>
            <a:endParaRPr lang="en-US" i="1" dirty="0">
              <a:effectLst/>
            </a:endParaRPr>
          </a:p>
          <a:p>
            <a:endParaRPr lang="en-US" i="1" dirty="0"/>
          </a:p>
          <a:p>
            <a:r>
              <a:rPr lang="en-US" b="1" dirty="0">
                <a:effectLst/>
              </a:rPr>
              <a:t>Justification:</a:t>
            </a:r>
            <a:r>
              <a:rPr lang="en-US" dirty="0">
                <a:effectLst/>
              </a:rPr>
              <a:t> </a:t>
            </a:r>
          </a:p>
          <a:p>
            <a:pPr marL="342900" indent="-342900">
              <a:buFont typeface="+mj-lt"/>
              <a:buAutoNum type="arabicPeriod"/>
            </a:pPr>
            <a:r>
              <a:rPr lang="en-US" dirty="0">
                <a:effectLst/>
              </a:rPr>
              <a:t>The project features the design of an admittance controller for robot human interaction</a:t>
            </a:r>
          </a:p>
          <a:p>
            <a:pPr marL="342900" indent="-342900">
              <a:buFont typeface="+mj-lt"/>
              <a:buAutoNum type="arabicPeriod"/>
            </a:pPr>
            <a:endParaRPr lang="en-US" dirty="0">
              <a:effectLst/>
            </a:endParaRPr>
          </a:p>
          <a:p>
            <a:pPr marL="342900" indent="-342900">
              <a:buFont typeface="+mj-lt"/>
              <a:buAutoNum type="arabicPeriod"/>
            </a:pPr>
            <a:r>
              <a:rPr lang="en-US" dirty="0"/>
              <a:t>U</a:t>
            </a:r>
            <a:r>
              <a:rPr lang="en-US" dirty="0">
                <a:effectLst/>
              </a:rPr>
              <a:t>ses stability and cost impedance maps to predict the desired performance of the robot</a:t>
            </a:r>
          </a:p>
          <a:p>
            <a:pPr marL="342900" indent="-342900">
              <a:buFont typeface="+mj-lt"/>
              <a:buAutoNum type="arabicPeriod"/>
            </a:pPr>
            <a:endParaRPr lang="en-US" dirty="0">
              <a:effectLst/>
            </a:endParaRPr>
          </a:p>
          <a:p>
            <a:pPr marL="342900" indent="-342900">
              <a:buFont typeface="+mj-lt"/>
              <a:buAutoNum type="arabicPeriod"/>
            </a:pPr>
            <a:r>
              <a:rPr lang="en-US" dirty="0"/>
              <a:t>Utilizes system dynamics type Identification of the robot in a similar way to our project</a:t>
            </a:r>
          </a:p>
          <a:p>
            <a:pPr marL="342900" indent="-342900">
              <a:buFont typeface="+mj-lt"/>
              <a:buAutoNum type="arabicPeriod"/>
            </a:pPr>
            <a:endParaRPr lang="en-US" dirty="0">
              <a:effectLst/>
            </a:endParaRPr>
          </a:p>
          <a:p>
            <a:endParaRPr lang="en-US" b="1" dirty="0">
              <a:effectLst/>
            </a:endParaRPr>
          </a:p>
        </p:txBody>
      </p:sp>
    </p:spTree>
    <p:extLst>
      <p:ext uri="{BB962C8B-B14F-4D97-AF65-F5344CB8AC3E}">
        <p14:creationId xmlns:p14="http://schemas.microsoft.com/office/powerpoint/2010/main" val="25780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Key Terms for Comprehension</a:t>
            </a:r>
            <a:endParaRPr lang="en-US" sz="3200"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p:txBody>
          <a:bodyPr>
            <a:normAutofit/>
          </a:bodyPr>
          <a:lstStyle/>
          <a:p>
            <a:pPr marL="0" indent="0">
              <a:buNone/>
            </a:pPr>
            <a:r>
              <a:rPr lang="en-US" dirty="0"/>
              <a:t>Cobot – </a:t>
            </a:r>
          </a:p>
          <a:p>
            <a:pPr marL="0" indent="0">
              <a:buNone/>
            </a:pPr>
            <a:r>
              <a:rPr lang="en-US" sz="2200" dirty="0"/>
              <a:t>       </a:t>
            </a:r>
            <a:r>
              <a:rPr lang="en-US" sz="1900" dirty="0"/>
              <a:t>Robot that is intended to interact with humans or in close human proximity</a:t>
            </a:r>
          </a:p>
          <a:p>
            <a:pPr marL="0" indent="0">
              <a:buNone/>
            </a:pPr>
            <a:r>
              <a:rPr lang="en-US" dirty="0"/>
              <a:t>Admittance – </a:t>
            </a:r>
          </a:p>
          <a:p>
            <a:pPr marL="0" indent="0">
              <a:buNone/>
            </a:pPr>
            <a:r>
              <a:rPr lang="en-US" sz="2200" dirty="0"/>
              <a:t>       </a:t>
            </a:r>
            <a:r>
              <a:rPr lang="en-US" sz="1900" dirty="0"/>
              <a:t>Allowance of external force (removal of robot impedance or resistance felt by the human user)</a:t>
            </a:r>
          </a:p>
          <a:p>
            <a:pPr marL="0" indent="0">
              <a:buNone/>
            </a:pPr>
            <a:r>
              <a:rPr lang="en-US" dirty="0"/>
              <a:t>Stability – </a:t>
            </a:r>
          </a:p>
          <a:p>
            <a:pPr marL="0" indent="0">
              <a:buNone/>
            </a:pPr>
            <a:r>
              <a:rPr lang="en-US" sz="1800" dirty="0"/>
              <a:t>         </a:t>
            </a:r>
            <a:r>
              <a:rPr lang="en-US" sz="1900" dirty="0"/>
              <a:t>A bounded input (force, velocity, etc.) results in a bounded output (velocity, position) that is controllable and safe</a:t>
            </a:r>
          </a:p>
          <a:p>
            <a:pPr marL="0" indent="0">
              <a:buNone/>
            </a:pPr>
            <a:r>
              <a:rPr lang="en-US" dirty="0"/>
              <a:t>Transparency – </a:t>
            </a:r>
          </a:p>
          <a:p>
            <a:pPr marL="0" indent="0">
              <a:buNone/>
            </a:pPr>
            <a:r>
              <a:rPr lang="en-US" sz="2200" dirty="0"/>
              <a:t>        </a:t>
            </a:r>
            <a:r>
              <a:rPr lang="en-US" sz="1900" dirty="0"/>
              <a:t>A metric to represent the lack of impedance or resistance felt by the human user due to the robot</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4</a:t>
            </a:fld>
            <a:endParaRPr lang="en-US" dirty="0"/>
          </a:p>
        </p:txBody>
      </p:sp>
    </p:spTree>
    <p:extLst>
      <p:ext uri="{BB962C8B-B14F-4D97-AF65-F5344CB8AC3E}">
        <p14:creationId xmlns:p14="http://schemas.microsoft.com/office/powerpoint/2010/main" val="271991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530470" y="1756370"/>
            <a:ext cx="2476499" cy="526439"/>
          </a:xfrm>
        </p:spPr>
        <p:txBody>
          <a:bodyPr anchor="t">
            <a:normAutofit/>
          </a:bodyPr>
          <a:lstStyle/>
          <a:p>
            <a:r>
              <a:rPr lang="en-US" sz="2800" b="1" dirty="0">
                <a:latin typeface="Verdana" panose="020B0604030504040204" pitchFamily="34" charset="0"/>
                <a:ea typeface="Verdana" panose="020B0604030504040204" pitchFamily="34" charset="0"/>
              </a:rPr>
              <a:t>Summary:</a:t>
            </a:r>
            <a:endParaRPr lang="en-US" sz="28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5</a:t>
            </a:fld>
            <a:endParaRPr lang="en-US" sz="1600" b="1" dirty="0"/>
          </a:p>
        </p:txBody>
      </p:sp>
      <p:sp>
        <p:nvSpPr>
          <p:cNvPr id="4" name="Title 1">
            <a:extLst>
              <a:ext uri="{FF2B5EF4-FFF2-40B4-BE49-F238E27FC236}">
                <a16:creationId xmlns:a16="http://schemas.microsoft.com/office/drawing/2014/main" id="{2CC0FAFF-7F82-E1EA-05C8-0A75EE64CD2A}"/>
              </a:ext>
            </a:extLst>
          </p:cNvPr>
          <p:cNvSpPr txBox="1">
            <a:spLocks/>
          </p:cNvSpPr>
          <p:nvPr/>
        </p:nvSpPr>
        <p:spPr>
          <a:xfrm>
            <a:off x="196361" y="527171"/>
            <a:ext cx="12082096" cy="8927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200" b="1" dirty="0">
                <a:solidFill>
                  <a:srgbClr val="0F0FFF"/>
                </a:solidFill>
                <a:latin typeface="Verdana" panose="020B0604030504040204" pitchFamily="34" charset="0"/>
                <a:ea typeface="Verdana" panose="020B0604030504040204" pitchFamily="34" charset="0"/>
              </a:rPr>
            </a:br>
            <a:r>
              <a:rPr lang="en-US" sz="2200" b="1" dirty="0">
                <a:solidFill>
                  <a:srgbClr val="0F0FFF"/>
                </a:solidFill>
                <a:latin typeface="Verdana" panose="020B0604030504040204" pitchFamily="34" charset="0"/>
                <a:ea typeface="Verdana" panose="020B0604030504040204" pitchFamily="34" charset="0"/>
              </a:rPr>
              <a:t>Towards Collaborative Drilling with a Cobot Using Admittance Controller 			</a:t>
            </a:r>
            <a:br>
              <a:rPr lang="en-US" sz="2200" b="1" dirty="0">
                <a:solidFill>
                  <a:srgbClr val="0F0FFF"/>
                </a:solidFill>
                <a:latin typeface="Verdana" panose="020B0604030504040204" pitchFamily="34" charset="0"/>
                <a:ea typeface="Verdana" panose="020B0604030504040204" pitchFamily="34" charset="0"/>
              </a:rPr>
            </a:br>
            <a:endParaRPr lang="en-US" sz="2200" b="1" dirty="0">
              <a:solidFill>
                <a:srgbClr val="0F0FFF"/>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BCA3796-365F-C2DF-EC7B-678A1BA0994D}"/>
              </a:ext>
            </a:extLst>
          </p:cNvPr>
          <p:cNvSpPr txBox="1"/>
          <p:nvPr/>
        </p:nvSpPr>
        <p:spPr>
          <a:xfrm>
            <a:off x="590808" y="2307213"/>
            <a:ext cx="1076299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Developed admittance controller scheme that allows for selecting the optimal values of admittance for increasing the transparency of a given system. </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Their goal was to drill a hole in a board with a cobot.</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Showed how stability maps can be coupled with cost impedance maps to quantify transparency</a:t>
            </a:r>
            <a:br>
              <a:rPr lang="en-US" sz="2400" b="1" dirty="0">
                <a:latin typeface="Verdana" panose="020B0604030504040204" pitchFamily="34" charset="0"/>
                <a:ea typeface="Verdana" panose="020B0604030504040204" pitchFamily="34" charset="0"/>
              </a:rPr>
            </a:br>
            <a:endParaRPr lang="en-US" sz="2400" dirty="0"/>
          </a:p>
        </p:txBody>
      </p:sp>
      <p:sp>
        <p:nvSpPr>
          <p:cNvPr id="9" name="Title 1">
            <a:extLst>
              <a:ext uri="{FF2B5EF4-FFF2-40B4-BE49-F238E27FC236}">
                <a16:creationId xmlns:a16="http://schemas.microsoft.com/office/drawing/2014/main" id="{2228C00E-13C1-0F0A-92AE-D43CDD05BA9C}"/>
              </a:ext>
            </a:extLst>
          </p:cNvPr>
          <p:cNvSpPr txBox="1">
            <a:spLocks/>
          </p:cNvSpPr>
          <p:nvPr/>
        </p:nvSpPr>
        <p:spPr>
          <a:xfrm>
            <a:off x="530470" y="5460314"/>
            <a:ext cx="2476499" cy="526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Results:</a:t>
            </a:r>
            <a:endParaRPr lang="en-US" sz="28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F329F9EE-E9FF-3708-DA7D-77E8B093F31B}"/>
              </a:ext>
            </a:extLst>
          </p:cNvPr>
          <p:cNvSpPr txBox="1"/>
          <p:nvPr/>
        </p:nvSpPr>
        <p:spPr>
          <a:xfrm>
            <a:off x="524608" y="5915330"/>
            <a:ext cx="1061110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A single cartesian directional transparency optimized cobot</a:t>
            </a:r>
            <a:br>
              <a:rPr lang="en-US" sz="2400" b="1" dirty="0">
                <a:latin typeface="Verdana" panose="020B0604030504040204" pitchFamily="34" charset="0"/>
                <a:ea typeface="Verdana" panose="020B0604030504040204" pitchFamily="34" charset="0"/>
              </a:rPr>
            </a:br>
            <a:endParaRPr lang="en-US" sz="2400" dirty="0"/>
          </a:p>
        </p:txBody>
      </p:sp>
    </p:spTree>
    <p:extLst>
      <p:ext uri="{BB962C8B-B14F-4D97-AF65-F5344CB8AC3E}">
        <p14:creationId xmlns:p14="http://schemas.microsoft.com/office/powerpoint/2010/main" val="37571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Significance</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6</a:t>
            </a:fld>
            <a:endParaRPr lang="en-US" sz="1600" b="1" dirty="0"/>
          </a:p>
        </p:txBody>
      </p:sp>
      <p:sp>
        <p:nvSpPr>
          <p:cNvPr id="10" name="TextBox 9">
            <a:extLst>
              <a:ext uri="{FF2B5EF4-FFF2-40B4-BE49-F238E27FC236}">
                <a16:creationId xmlns:a16="http://schemas.microsoft.com/office/drawing/2014/main" id="{7723221B-24CC-D170-FE09-9424924790DB}"/>
              </a:ext>
            </a:extLst>
          </p:cNvPr>
          <p:cNvSpPr txBox="1"/>
          <p:nvPr/>
        </p:nvSpPr>
        <p:spPr>
          <a:xfrm>
            <a:off x="262875" y="1769224"/>
            <a:ext cx="11659494" cy="4832092"/>
          </a:xfrm>
          <a:prstGeom prst="rect">
            <a:avLst/>
          </a:prstGeom>
          <a:noFill/>
        </p:spPr>
        <p:txBody>
          <a:bodyPr wrap="square" rtlCol="0">
            <a:spAutoFit/>
          </a:bodyPr>
          <a:lstStyle/>
          <a:p>
            <a:endParaRPr lang="en-US" sz="2800" dirty="0"/>
          </a:p>
          <a:p>
            <a:pPr marL="285750" indent="-285750">
              <a:buFont typeface="Arial" panose="020B0604020202020204" pitchFamily="34" charset="0"/>
              <a:buChar char="•"/>
            </a:pPr>
            <a:r>
              <a:rPr lang="en-US" sz="2800" dirty="0"/>
              <a:t>Showed how admittance controllers can be applied to many nonlinear cobot systems while keeping them stable.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Defined easy to follow, robust, quantifiable metrics for transparency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The control scheme outlined in this paper provides the backbone of our project approach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35420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a:solidFill>
                  <a:srgbClr val="0F0FFF"/>
                </a:solidFill>
                <a:latin typeface="Verdana" panose="020B0604030504040204" pitchFamily="34" charset="0"/>
                <a:ea typeface="Verdana" panose="020B0604030504040204" pitchFamily="34" charset="0"/>
              </a:rPr>
              <a:t>Controller Design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7</a:t>
            </a:fld>
            <a:endParaRPr lang="en-US" sz="1600" b="1" dirty="0"/>
          </a:p>
        </p:txBody>
      </p:sp>
      <p:pic>
        <p:nvPicPr>
          <p:cNvPr id="4" name="Picture 3">
            <a:extLst>
              <a:ext uri="{FF2B5EF4-FFF2-40B4-BE49-F238E27FC236}">
                <a16:creationId xmlns:a16="http://schemas.microsoft.com/office/drawing/2014/main" id="{3226096E-8FEC-488B-9361-D7D71742769F}"/>
              </a:ext>
            </a:extLst>
          </p:cNvPr>
          <p:cNvPicPr>
            <a:picLocks noChangeAspect="1"/>
          </p:cNvPicPr>
          <p:nvPr/>
        </p:nvPicPr>
        <p:blipFill>
          <a:blip r:embed="rId2"/>
          <a:stretch>
            <a:fillRect/>
          </a:stretch>
        </p:blipFill>
        <p:spPr>
          <a:xfrm>
            <a:off x="1429438" y="1289401"/>
            <a:ext cx="9735328" cy="3784050"/>
          </a:xfrm>
          <a:prstGeom prst="rect">
            <a:avLst/>
          </a:prstGeom>
        </p:spPr>
      </p:pic>
      <p:sp>
        <p:nvSpPr>
          <p:cNvPr id="11" name="TextBox 10">
            <a:extLst>
              <a:ext uri="{FF2B5EF4-FFF2-40B4-BE49-F238E27FC236}">
                <a16:creationId xmlns:a16="http://schemas.microsoft.com/office/drawing/2014/main" id="{EF109332-F9C2-7276-671A-1D1C4158AB3E}"/>
              </a:ext>
            </a:extLst>
          </p:cNvPr>
          <p:cNvSpPr txBox="1"/>
          <p:nvPr/>
        </p:nvSpPr>
        <p:spPr>
          <a:xfrm>
            <a:off x="8018583" y="5449796"/>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p:pic>
        <p:nvPicPr>
          <p:cNvPr id="15" name="Picture 14">
            <a:extLst>
              <a:ext uri="{FF2B5EF4-FFF2-40B4-BE49-F238E27FC236}">
                <a16:creationId xmlns:a16="http://schemas.microsoft.com/office/drawing/2014/main" id="{2652D9AB-013E-420B-2843-3FD5D2226F95}"/>
              </a:ext>
            </a:extLst>
          </p:cNvPr>
          <p:cNvPicPr>
            <a:picLocks noChangeAspect="1"/>
          </p:cNvPicPr>
          <p:nvPr/>
        </p:nvPicPr>
        <p:blipFill>
          <a:blip r:embed="rId3"/>
          <a:stretch>
            <a:fillRect/>
          </a:stretch>
        </p:blipFill>
        <p:spPr>
          <a:xfrm>
            <a:off x="421008" y="5449796"/>
            <a:ext cx="3439556" cy="740290"/>
          </a:xfrm>
          <a:prstGeom prst="rect">
            <a:avLst/>
          </a:prstGeom>
        </p:spPr>
      </p:pic>
      <p:pic>
        <p:nvPicPr>
          <p:cNvPr id="17" name="Picture 16">
            <a:extLst>
              <a:ext uri="{FF2B5EF4-FFF2-40B4-BE49-F238E27FC236}">
                <a16:creationId xmlns:a16="http://schemas.microsoft.com/office/drawing/2014/main" id="{3CF80375-5A78-4ABC-0C40-481075CAF07B}"/>
              </a:ext>
            </a:extLst>
          </p:cNvPr>
          <p:cNvPicPr>
            <a:picLocks noChangeAspect="1"/>
          </p:cNvPicPr>
          <p:nvPr/>
        </p:nvPicPr>
        <p:blipFill>
          <a:blip r:embed="rId4"/>
          <a:stretch>
            <a:fillRect/>
          </a:stretch>
        </p:blipFill>
        <p:spPr>
          <a:xfrm>
            <a:off x="4486503" y="5686453"/>
            <a:ext cx="2992817" cy="400289"/>
          </a:xfrm>
          <a:prstGeom prst="rect">
            <a:avLst/>
          </a:prstGeom>
        </p:spPr>
      </p:pic>
      <p:sp>
        <p:nvSpPr>
          <p:cNvPr id="18" name="TextBox 17">
            <a:extLst>
              <a:ext uri="{FF2B5EF4-FFF2-40B4-BE49-F238E27FC236}">
                <a16:creationId xmlns:a16="http://schemas.microsoft.com/office/drawing/2014/main" id="{6A0C6B73-34D6-2715-7943-6ADB952D0264}"/>
              </a:ext>
            </a:extLst>
          </p:cNvPr>
          <p:cNvSpPr txBox="1"/>
          <p:nvPr/>
        </p:nvSpPr>
        <p:spPr>
          <a:xfrm>
            <a:off x="1110203" y="5136359"/>
            <a:ext cx="1812035" cy="369332"/>
          </a:xfrm>
          <a:prstGeom prst="rect">
            <a:avLst/>
          </a:prstGeom>
          <a:noFill/>
        </p:spPr>
        <p:txBody>
          <a:bodyPr wrap="none" rtlCol="0">
            <a:spAutoFit/>
          </a:bodyPr>
          <a:lstStyle/>
          <a:p>
            <a:r>
              <a:rPr lang="en-US" dirty="0"/>
              <a:t>Transfer Function</a:t>
            </a:r>
          </a:p>
        </p:txBody>
      </p:sp>
      <p:sp>
        <p:nvSpPr>
          <p:cNvPr id="19" name="TextBox 18">
            <a:extLst>
              <a:ext uri="{FF2B5EF4-FFF2-40B4-BE49-F238E27FC236}">
                <a16:creationId xmlns:a16="http://schemas.microsoft.com/office/drawing/2014/main" id="{7619633B-FA0D-D148-BF5D-3295C2DBE036}"/>
              </a:ext>
            </a:extLst>
          </p:cNvPr>
          <p:cNvSpPr txBox="1"/>
          <p:nvPr/>
        </p:nvSpPr>
        <p:spPr>
          <a:xfrm>
            <a:off x="4438162" y="5132455"/>
            <a:ext cx="3089500" cy="553998"/>
          </a:xfrm>
          <a:prstGeom prst="rect">
            <a:avLst/>
          </a:prstGeom>
          <a:noFill/>
        </p:spPr>
        <p:txBody>
          <a:bodyPr wrap="none" rtlCol="0">
            <a:spAutoFit/>
          </a:bodyPr>
          <a:lstStyle/>
          <a:p>
            <a:r>
              <a:rPr lang="en-US" dirty="0"/>
              <a:t>Total Impedance felt by human</a:t>
            </a:r>
          </a:p>
          <a:p>
            <a:r>
              <a:rPr lang="en-US" sz="1200" dirty="0"/>
              <a:t>(cut at Zdisp(s))</a:t>
            </a:r>
          </a:p>
        </p:txBody>
      </p:sp>
    </p:spTree>
    <p:extLst>
      <p:ext uri="{BB962C8B-B14F-4D97-AF65-F5344CB8AC3E}">
        <p14:creationId xmlns:p14="http://schemas.microsoft.com/office/powerpoint/2010/main" val="405978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a:solidFill>
                  <a:srgbClr val="0F0FFF"/>
                </a:solidFill>
                <a:latin typeface="Verdana" panose="020B0604030504040204" pitchFamily="34" charset="0"/>
                <a:ea typeface="Verdana" panose="020B0604030504040204" pitchFamily="34" charset="0"/>
              </a:rPr>
              <a:t>Controller Design</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8</a:t>
            </a:fld>
            <a:endParaRPr lang="en-US" sz="1600" b="1" dirty="0"/>
          </a:p>
        </p:txBody>
      </p:sp>
      <p:pic>
        <p:nvPicPr>
          <p:cNvPr id="4" name="Picture 3">
            <a:extLst>
              <a:ext uri="{FF2B5EF4-FFF2-40B4-BE49-F238E27FC236}">
                <a16:creationId xmlns:a16="http://schemas.microsoft.com/office/drawing/2014/main" id="{3226096E-8FEC-488B-9361-D7D71742769F}"/>
              </a:ext>
            </a:extLst>
          </p:cNvPr>
          <p:cNvPicPr>
            <a:picLocks noChangeAspect="1"/>
          </p:cNvPicPr>
          <p:nvPr/>
        </p:nvPicPr>
        <p:blipFill>
          <a:blip r:embed="rId2"/>
          <a:stretch>
            <a:fillRect/>
          </a:stretch>
        </p:blipFill>
        <p:spPr>
          <a:xfrm>
            <a:off x="4133323" y="1574862"/>
            <a:ext cx="7139935" cy="2775240"/>
          </a:xfrm>
          <a:prstGeom prst="rect">
            <a:avLst/>
          </a:prstGeom>
        </p:spPr>
      </p:pic>
      <p:sp>
        <p:nvSpPr>
          <p:cNvPr id="11" name="TextBox 10">
            <a:extLst>
              <a:ext uri="{FF2B5EF4-FFF2-40B4-BE49-F238E27FC236}">
                <a16:creationId xmlns:a16="http://schemas.microsoft.com/office/drawing/2014/main" id="{EF109332-F9C2-7276-671A-1D1C4158AB3E}"/>
              </a:ext>
            </a:extLst>
          </p:cNvPr>
          <p:cNvSpPr txBox="1"/>
          <p:nvPr/>
        </p:nvSpPr>
        <p:spPr>
          <a:xfrm>
            <a:off x="8212014" y="4788494"/>
            <a:ext cx="2831125" cy="1015663"/>
          </a:xfrm>
          <a:prstGeom prst="rect">
            <a:avLst/>
          </a:prstGeom>
          <a:noFill/>
        </p:spPr>
        <p:txBody>
          <a:bodyPr wrap="square" rtlCol="0">
            <a:spAutoFit/>
          </a:bodyPr>
          <a:lstStyle/>
          <a:p>
            <a:r>
              <a:rPr lang="en-US" sz="1000" b="1" dirty="0">
                <a:effectLst/>
              </a:rPr>
              <a:t>Aydin, Y., Sirintuna</a:t>
            </a:r>
            <a:r>
              <a:rPr lang="en-US" sz="1000" dirty="0">
                <a:effectLst/>
              </a:rPr>
              <a:t>, D., &amp; Basdogan, C. (2020). Towards collaborative drilling with a Cobot using admittance controller. </a:t>
            </a:r>
            <a:r>
              <a:rPr lang="en-US" sz="1000" i="1" dirty="0">
                <a:effectLst/>
              </a:rPr>
              <a:t>Transactions of the Institute of Measurement and Control</a:t>
            </a:r>
            <a:r>
              <a:rPr lang="en-US" sz="1000" dirty="0">
                <a:effectLst/>
              </a:rPr>
              <a:t>, </a:t>
            </a:r>
            <a:r>
              <a:rPr lang="en-US" sz="1000" i="1" dirty="0">
                <a:effectLst/>
              </a:rPr>
              <a:t>43</a:t>
            </a:r>
            <a:r>
              <a:rPr lang="en-US" sz="1000" dirty="0">
                <a:effectLst/>
              </a:rPr>
              <a:t>(8), 1760–1773. https://doi.org/10.1177/0142331220934643</a:t>
            </a:r>
            <a:endParaRPr lang="en-US" sz="1000" i="1" dirty="0">
              <a:effectLst/>
            </a:endParaRPr>
          </a:p>
          <a:p>
            <a:endParaRPr lang="en-US" sz="1000"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B7A9C76-0EE5-65A7-C479-479536E7D530}"/>
                  </a:ext>
                </a:extLst>
              </p:cNvPr>
              <p:cNvSpPr txBox="1"/>
              <p:nvPr/>
            </p:nvSpPr>
            <p:spPr>
              <a:xfrm>
                <a:off x="4758105" y="4942491"/>
                <a:ext cx="2470639" cy="617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𝑚𝑠</m:t>
                          </m:r>
                          <m:r>
                            <a:rPr lang="en-US" b="0" i="1" smtClean="0">
                              <a:latin typeface="Cambria Math" panose="02040503050406030204" pitchFamily="18" charset="0"/>
                            </a:rPr>
                            <m:t>+</m:t>
                          </m:r>
                          <m:r>
                            <a:rPr lang="en-US" b="0" i="1" smtClean="0">
                              <a:latin typeface="Cambria Math" panose="02040503050406030204" pitchFamily="18" charset="0"/>
                            </a:rPr>
                            <m:t>𝑏</m:t>
                          </m:r>
                        </m:den>
                      </m:f>
                    </m:oMath>
                  </m:oMathPara>
                </a14:m>
                <a:endParaRPr lang="en-US" dirty="0"/>
              </a:p>
            </p:txBody>
          </p:sp>
        </mc:Choice>
        <mc:Fallback>
          <p:sp>
            <p:nvSpPr>
              <p:cNvPr id="12" name="TextBox 11">
                <a:extLst>
                  <a:ext uri="{FF2B5EF4-FFF2-40B4-BE49-F238E27FC236}">
                    <a16:creationId xmlns:a16="http://schemas.microsoft.com/office/drawing/2014/main" id="{CB7A9C76-0EE5-65A7-C479-479536E7D530}"/>
                  </a:ext>
                </a:extLst>
              </p:cNvPr>
              <p:cNvSpPr txBox="1">
                <a:spLocks noRot="1" noChangeAspect="1" noMove="1" noResize="1" noEditPoints="1" noAdjustHandles="1" noChangeArrowheads="1" noChangeShapeType="1" noTextEdit="1"/>
              </p:cNvSpPr>
              <p:nvPr/>
            </p:nvSpPr>
            <p:spPr>
              <a:xfrm>
                <a:off x="4758105" y="4942491"/>
                <a:ext cx="2470639" cy="617348"/>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2037022-FECB-04E4-16B4-DD81F715F5C8}"/>
              </a:ext>
            </a:extLst>
          </p:cNvPr>
          <p:cNvSpPr txBox="1"/>
          <p:nvPr/>
        </p:nvSpPr>
        <p:spPr>
          <a:xfrm>
            <a:off x="348234" y="1574862"/>
            <a:ext cx="3819320" cy="5016758"/>
          </a:xfrm>
          <a:prstGeom prst="rect">
            <a:avLst/>
          </a:prstGeom>
          <a:noFill/>
        </p:spPr>
        <p:txBody>
          <a:bodyPr wrap="square" rtlCol="0">
            <a:spAutoFit/>
          </a:bodyPr>
          <a:lstStyle/>
          <a:p>
            <a:r>
              <a:rPr lang="en-US" sz="1600" dirty="0"/>
              <a:t>Used system identification with a frequency analysis to capture G(s)</a:t>
            </a:r>
          </a:p>
          <a:p>
            <a:endParaRPr lang="en-US" sz="1600" dirty="0"/>
          </a:p>
          <a:p>
            <a:r>
              <a:rPr lang="en-US" sz="1600" dirty="0"/>
              <a:t>G(s) contains both the plant and controller</a:t>
            </a:r>
          </a:p>
          <a:p>
            <a:endParaRPr lang="en-US" sz="1600" dirty="0"/>
          </a:p>
          <a:p>
            <a:endParaRPr lang="en-US" sz="1600" dirty="0"/>
          </a:p>
          <a:p>
            <a:r>
              <a:rPr lang="en-US" sz="1600" dirty="0"/>
              <a:t>Introduce an admittance controller Y(s).</a:t>
            </a:r>
          </a:p>
          <a:p>
            <a:endParaRPr lang="en-US" sz="1600" dirty="0"/>
          </a:p>
          <a:p>
            <a:endParaRPr lang="en-US" sz="1600" dirty="0"/>
          </a:p>
          <a:p>
            <a:r>
              <a:rPr lang="en-US" sz="1600" dirty="0"/>
              <a:t> m - is the desired mass felt by the user</a:t>
            </a:r>
          </a:p>
          <a:p>
            <a:endParaRPr lang="en-US" sz="1600" dirty="0"/>
          </a:p>
          <a:p>
            <a:endParaRPr lang="en-US" sz="1600" dirty="0"/>
          </a:p>
          <a:p>
            <a:r>
              <a:rPr lang="en-US" sz="1600" dirty="0"/>
              <a:t>b - is the desired damping felt by the user</a:t>
            </a:r>
          </a:p>
          <a:p>
            <a:endParaRPr lang="en-US" sz="1600" dirty="0"/>
          </a:p>
          <a:p>
            <a:endParaRPr lang="en-US" sz="1600" dirty="0"/>
          </a:p>
          <a:p>
            <a:r>
              <a:rPr lang="en-US" sz="1600" dirty="0"/>
              <a:t>Low pass filter H(s) combats force noise</a:t>
            </a:r>
          </a:p>
          <a:p>
            <a:endParaRPr lang="en-US" sz="1600" dirty="0"/>
          </a:p>
          <a:p>
            <a:endParaRPr lang="en-US" sz="1600" dirty="0"/>
          </a:p>
          <a:p>
            <a:r>
              <a:rPr lang="en-US" sz="1600" dirty="0"/>
              <a:t>Impedances Ze(s) and Zh(s) added by test case</a:t>
            </a:r>
          </a:p>
        </p:txBody>
      </p:sp>
    </p:spTree>
    <p:extLst>
      <p:ext uri="{BB962C8B-B14F-4D97-AF65-F5344CB8AC3E}">
        <p14:creationId xmlns:p14="http://schemas.microsoft.com/office/powerpoint/2010/main" val="269930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Equivalent Impedance</a:t>
            </a:r>
            <a:endParaRPr lang="en-US" sz="4000" dirty="0">
              <a:latin typeface="Verdana" panose="020B0604030504040204" pitchFamily="34" charset="0"/>
              <a:ea typeface="Verdana" panose="020B060403050404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200" y="1825625"/>
                <a:ext cx="9967546" cy="4351338"/>
              </a:xfrm>
            </p:spPr>
            <p:txBody>
              <a:bodyPr/>
              <a:lstStyle/>
              <a:p>
                <a:r>
                  <a:rPr lang="en-US" dirty="0"/>
                  <a:t>Impedance from the human or environment (e.g. board or table) are hard to measure directly since they vary</a:t>
                </a:r>
              </a:p>
              <a:p>
                <a:r>
                  <a:rPr lang="en-US" dirty="0"/>
                  <a:t>Bound the values of human and environment impedance for best case and worst-case scenarios</a:t>
                </a:r>
              </a:p>
              <a:p>
                <a:pPr marL="0" indent="0">
                  <a:buNone/>
                </a:pPr>
                <a:endParaRPr lang="en-US" dirty="0"/>
              </a:p>
              <a:p>
                <a:pPr marL="0" indent="0">
                  <a:buNone/>
                </a:pPr>
                <a:r>
                  <a:rPr lang="en-US" dirty="0"/>
                  <a:t>	Zeq(s) = Zh(s)+Ze(s)</a:t>
                </a:r>
              </a:p>
              <a:p>
                <a:pPr marL="0" indent="0">
                  <a:buNone/>
                </a:pPr>
                <a:r>
                  <a:rPr lang="en-US" dirty="0"/>
                  <a:t>		</a:t>
                </a:r>
                <a14:m>
                  <m:oMath xmlns:m="http://schemas.openxmlformats.org/officeDocument/2006/math">
                    <m:r>
                      <a:rPr lang="en-US"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h</m:t>
                            </m:r>
                          </m:sub>
                        </m:sSub>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𝑠</m:t>
                        </m:r>
                      </m:den>
                    </m:f>
                  </m:oMath>
                </a14:m>
                <a:endParaRPr lang="en-US" dirty="0"/>
              </a:p>
            </p:txBody>
          </p:sp>
        </mc:Choice>
        <mc:Fallback>
          <p:sp>
            <p:nvSpPr>
              <p:cNvPr id="3" name="Content Placeholder 2">
                <a:extLst>
                  <a:ext uri="{FF2B5EF4-FFF2-40B4-BE49-F238E27FC236}">
                    <a16:creationId xmlns:a16="http://schemas.microsoft.com/office/drawing/2014/main" id="{505EECAD-63A8-5A16-B32E-7EEAB1AC1C41}"/>
                  </a:ext>
                </a:extLst>
              </p:cNvPr>
              <p:cNvSpPr>
                <a:spLocks noGrp="1" noRot="1" noChangeAspect="1" noMove="1" noResize="1" noEditPoints="1" noAdjustHandles="1" noChangeArrowheads="1" noChangeShapeType="1" noTextEdit="1"/>
              </p:cNvSpPr>
              <p:nvPr>
                <p:ph idx="1"/>
              </p:nvPr>
            </p:nvSpPr>
            <p:spPr>
              <a:xfrm>
                <a:off x="838200" y="1825625"/>
                <a:ext cx="9967546" cy="4351338"/>
              </a:xfrm>
              <a:blipFill>
                <a:blip r:embed="rId2"/>
                <a:stretch>
                  <a:fillRect l="-1101" t="-22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9</a:t>
            </a:fld>
            <a:endParaRPr lang="en-US" sz="1600" b="1" dirty="0"/>
          </a:p>
        </p:txBody>
      </p:sp>
      <p:sp>
        <p:nvSpPr>
          <p:cNvPr id="4" name="TextBox 3">
            <a:extLst>
              <a:ext uri="{FF2B5EF4-FFF2-40B4-BE49-F238E27FC236}">
                <a16:creationId xmlns:a16="http://schemas.microsoft.com/office/drawing/2014/main" id="{6D911C7D-C911-FE6E-654E-423794677D53}"/>
              </a:ext>
            </a:extLst>
          </p:cNvPr>
          <p:cNvSpPr txBox="1"/>
          <p:nvPr/>
        </p:nvSpPr>
        <p:spPr>
          <a:xfrm>
            <a:off x="969739" y="6075144"/>
            <a:ext cx="5393396" cy="646331"/>
          </a:xfrm>
          <a:prstGeom prst="rect">
            <a:avLst/>
          </a:prstGeom>
          <a:noFill/>
        </p:spPr>
        <p:txBody>
          <a:bodyPr wrap="square" rtlCol="0">
            <a:spAutoFit/>
          </a:bodyPr>
          <a:lstStyle/>
          <a:p>
            <a:r>
              <a:rPr lang="en-US" sz="1200" b="1" dirty="0"/>
              <a:t>Buerger SP and Hogan N </a:t>
            </a:r>
            <a:r>
              <a:rPr lang="en-US" sz="1200" dirty="0"/>
              <a:t>(2007) Complementary stability and loop shaping for improved human–robot interaction. IEEE Transactions</a:t>
            </a:r>
          </a:p>
          <a:p>
            <a:r>
              <a:rPr lang="en-US" sz="1200" dirty="0"/>
              <a:t>on  Robotics 23(2):  232–244.  DOI:10.1109/TRO.2007.892229.</a:t>
            </a:r>
          </a:p>
        </p:txBody>
      </p:sp>
      <p:graphicFrame>
        <p:nvGraphicFramePr>
          <p:cNvPr id="6" name="Table 6">
            <a:extLst>
              <a:ext uri="{FF2B5EF4-FFF2-40B4-BE49-F238E27FC236}">
                <a16:creationId xmlns:a16="http://schemas.microsoft.com/office/drawing/2014/main" id="{4E91ABD4-3BE2-DBB0-2FA7-54EBED85A36D}"/>
              </a:ext>
            </a:extLst>
          </p:cNvPr>
          <p:cNvGraphicFramePr>
            <a:graphicFrameLocks noGrp="1"/>
          </p:cNvGraphicFramePr>
          <p:nvPr>
            <p:extLst>
              <p:ext uri="{D42A27DB-BD31-4B8C-83A1-F6EECF244321}">
                <p14:modId xmlns:p14="http://schemas.microsoft.com/office/powerpoint/2010/main" val="2026005293"/>
              </p:ext>
            </p:extLst>
          </p:nvPr>
        </p:nvGraphicFramePr>
        <p:xfrm>
          <a:off x="6887308" y="3663577"/>
          <a:ext cx="4292112" cy="1764954"/>
        </p:xfrm>
        <a:graphic>
          <a:graphicData uri="http://schemas.openxmlformats.org/drawingml/2006/table">
            <a:tbl>
              <a:tblPr firstRow="1" bandRow="1">
                <a:tableStyleId>{5C22544A-7EE6-4342-B048-85BDC9FD1C3A}</a:tableStyleId>
              </a:tblPr>
              <a:tblGrid>
                <a:gridCol w="624254">
                  <a:extLst>
                    <a:ext uri="{9D8B030D-6E8A-4147-A177-3AD203B41FA5}">
                      <a16:colId xmlns:a16="http://schemas.microsoft.com/office/drawing/2014/main" val="3533273385"/>
                    </a:ext>
                  </a:extLst>
                </a:gridCol>
                <a:gridCol w="729762">
                  <a:extLst>
                    <a:ext uri="{9D8B030D-6E8A-4147-A177-3AD203B41FA5}">
                      <a16:colId xmlns:a16="http://schemas.microsoft.com/office/drawing/2014/main" val="424333708"/>
                    </a:ext>
                  </a:extLst>
                </a:gridCol>
                <a:gridCol w="923192">
                  <a:extLst>
                    <a:ext uri="{9D8B030D-6E8A-4147-A177-3AD203B41FA5}">
                      <a16:colId xmlns:a16="http://schemas.microsoft.com/office/drawing/2014/main" val="2718311710"/>
                    </a:ext>
                  </a:extLst>
                </a:gridCol>
                <a:gridCol w="870439">
                  <a:extLst>
                    <a:ext uri="{9D8B030D-6E8A-4147-A177-3AD203B41FA5}">
                      <a16:colId xmlns:a16="http://schemas.microsoft.com/office/drawing/2014/main" val="1230414739"/>
                    </a:ext>
                  </a:extLst>
                </a:gridCol>
                <a:gridCol w="1144465">
                  <a:extLst>
                    <a:ext uri="{9D8B030D-6E8A-4147-A177-3AD203B41FA5}">
                      <a16:colId xmlns:a16="http://schemas.microsoft.com/office/drawing/2014/main" val="1049631330"/>
                    </a:ext>
                  </a:extLst>
                </a:gridCol>
              </a:tblGrid>
              <a:tr h="949100">
                <a:tc>
                  <a:txBody>
                    <a:bodyPr/>
                    <a:lstStyle/>
                    <a:p>
                      <a:r>
                        <a:rPr lang="en-US" sz="1400" dirty="0">
                          <a:solidFill>
                            <a:schemeClr val="tx1"/>
                          </a:solidFill>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mass </a:t>
                      </a:r>
                      <a:r>
                        <a:rPr lang="en-US" sz="1400" dirty="0" err="1">
                          <a:solidFill>
                            <a:schemeClr val="tx1"/>
                          </a:solidFill>
                        </a:rPr>
                        <a:t>mh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damping </a:t>
                      </a:r>
                      <a:r>
                        <a:rPr lang="en-US" sz="1400" dirty="0" err="1">
                          <a:solidFill>
                            <a:schemeClr val="tx1"/>
                          </a:solidFill>
                        </a:rPr>
                        <a:t>bh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Human stiffness </a:t>
                      </a:r>
                      <a:r>
                        <a:rPr lang="en-US" sz="1400" dirty="0" err="1">
                          <a:solidFill>
                            <a:schemeClr val="tx1"/>
                          </a:solidFill>
                        </a:rPr>
                        <a:t>kh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Environment stiffness </a:t>
                      </a:r>
                      <a:r>
                        <a:rPr lang="en-US" sz="1400" dirty="0" err="1">
                          <a:solidFill>
                            <a:schemeClr val="tx1"/>
                          </a:solidFill>
                        </a:rPr>
                        <a:t>ke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564057"/>
                  </a:ext>
                </a:extLst>
              </a:tr>
              <a:tr h="292031">
                <a:tc>
                  <a:txBody>
                    <a:bodyPr/>
                    <a:lstStyle/>
                    <a:p>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Ns/m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401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722531"/>
                  </a:ext>
                </a:extLst>
              </a:tr>
              <a:tr h="511054">
                <a:tc>
                  <a:txBody>
                    <a:bodyPr/>
                    <a:lstStyle/>
                    <a:p>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5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41 Ns/m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401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16499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513026"/>
                  </a:ext>
                </a:extLst>
              </a:tr>
            </a:tbl>
          </a:graphicData>
        </a:graphic>
      </p:graphicFrame>
    </p:spTree>
    <p:extLst>
      <p:ext uri="{BB962C8B-B14F-4D97-AF65-F5344CB8AC3E}">
        <p14:creationId xmlns:p14="http://schemas.microsoft.com/office/powerpoint/2010/main" val="2768375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14222</TotalTime>
  <Words>1785</Words>
  <Application>Microsoft Office PowerPoint</Application>
  <PresentationFormat>Widescreen</PresentationFormat>
  <Paragraphs>217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Verdana</vt:lpstr>
      <vt:lpstr>Office Theme</vt:lpstr>
      <vt:lpstr>Towards Collaborative Drilling with a Cobot Using Admittance Controller</vt:lpstr>
      <vt:lpstr>Project Review: Admittance Controller Design</vt:lpstr>
      <vt:lpstr>Literature Selection:  Towards Collaborative Drilling with a Cobot Using Admittance Controller     </vt:lpstr>
      <vt:lpstr>Key Terms for Comprehension</vt:lpstr>
      <vt:lpstr>Summary:</vt:lpstr>
      <vt:lpstr>Significance</vt:lpstr>
      <vt:lpstr>Controller Design</vt:lpstr>
      <vt:lpstr>Controller Design</vt:lpstr>
      <vt:lpstr>Equivalent Impedance</vt:lpstr>
      <vt:lpstr>Stability and Transparency</vt:lpstr>
      <vt:lpstr>Experiment</vt:lpstr>
      <vt:lpstr>Results</vt:lpstr>
      <vt:lpstr>Reflection</vt:lpstr>
      <vt:lpstr>Reflection</vt:lpstr>
      <vt:lpstr>Conclusion</vt:lpstr>
      <vt:lpstr>References</vt:lpstr>
      <vt:lpstr>Supplemental Material 1: Robot Control Information</vt:lpstr>
      <vt:lpstr>Supplemental Material 2: System Identification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16</cp:revision>
  <cp:lastPrinted>2023-03-14T15:31:07Z</cp:lastPrinted>
  <dcterms:created xsi:type="dcterms:W3CDTF">2023-02-09T01:26:09Z</dcterms:created>
  <dcterms:modified xsi:type="dcterms:W3CDTF">2023-03-15T17:40:45Z</dcterms:modified>
</cp:coreProperties>
</file>