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5" r:id="rId2"/>
    <p:sldId id="279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8"/>
    <a:srgbClr val="0000A2"/>
    <a:srgbClr val="0000FF"/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3883" autoAdjust="0"/>
  </p:normalViewPr>
  <p:slideViewPr>
    <p:cSldViewPr showGuides="1">
      <p:cViewPr>
        <p:scale>
          <a:sx n="64" d="100"/>
          <a:sy n="64" d="100"/>
        </p:scale>
        <p:origin x="59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6788FD-083D-3B4A-BCEA-C6203DCA566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889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600.456/656 CIS2 Spring 2019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30974E1-485D-4B69-B22B-E7F0DD662BC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558" t="4831" r="7453" b="1796"/>
          <a:stretch/>
        </p:blipFill>
        <p:spPr>
          <a:xfrm>
            <a:off x="6400800" y="2438400"/>
            <a:ext cx="2743200" cy="3962400"/>
          </a:xfrm>
          <a:prstGeom prst="rect">
            <a:avLst/>
          </a:prstGeom>
        </p:spPr>
      </p:pic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98444" y="304800"/>
            <a:ext cx="7620000" cy="609600"/>
          </a:xfrm>
        </p:spPr>
        <p:txBody>
          <a:bodyPr/>
          <a:lstStyle/>
          <a:p>
            <a:r>
              <a:rPr lang="en-US" sz="2400" dirty="0">
                <a:solidFill>
                  <a:schemeClr val="tx1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Surgical Tool Gravity Compensation for </a:t>
            </a:r>
            <a:br>
              <a:rPr lang="en-US" sz="2400" dirty="0">
                <a:solidFill>
                  <a:schemeClr val="tx1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r>
              <a:rPr lang="en-US" sz="2400" dirty="0">
                <a:solidFill>
                  <a:schemeClr val="tx1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Galen Microsurgical Robot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534400" cy="5334000"/>
          </a:xfrm>
        </p:spPr>
        <p:txBody>
          <a:bodyPr/>
          <a:lstStyle/>
          <a:p>
            <a:pPr marL="0" indent="0">
              <a:buNone/>
            </a:pPr>
            <a:endParaRPr lang="en-US" sz="900" b="1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22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What Students Will Do</a:t>
            </a:r>
          </a:p>
          <a:p>
            <a:pPr marL="0" indent="0">
              <a:buNone/>
            </a:pPr>
            <a:endParaRPr lang="en-CA" sz="7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Developing model (analytical or black-box) of the tool gravity in various configurations</a:t>
            </a:r>
          </a:p>
          <a:p>
            <a:endParaRPr lang="en-CA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If black-box modeling:</a:t>
            </a:r>
          </a:p>
          <a:p>
            <a:pPr lvl="1"/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Data collection over the robot workspace  </a:t>
            </a:r>
          </a:p>
          <a:p>
            <a:pPr marL="723900" lvl="1" indent="0">
              <a:buNone/>
            </a:pP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for various surgical tools</a:t>
            </a:r>
          </a:p>
          <a:p>
            <a:pPr lvl="1"/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Developing a black-box model for </a:t>
            </a:r>
          </a:p>
          <a:p>
            <a:pPr marL="723900" lvl="1" indent="0">
              <a:buNone/>
            </a:pP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identifying the gravity model of the tools </a:t>
            </a:r>
          </a:p>
          <a:p>
            <a:pPr lvl="1"/>
            <a:endParaRPr lang="en-CA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lvl="2" indent="-342900"/>
            <a:r>
              <a:rPr lang="en-CA" dirty="0">
                <a:latin typeface="Verdana" panose="020B0604030504040204" pitchFamily="34" charset="0"/>
                <a:ea typeface="Verdana" panose="020B0604030504040204" pitchFamily="34" charset="0"/>
              </a:rPr>
              <a:t>Integrating the model into the control loop </a:t>
            </a:r>
          </a:p>
          <a:p>
            <a:pPr marL="355600" lvl="2" indent="0">
              <a:buNone/>
            </a:pPr>
            <a:r>
              <a:rPr lang="en-CA" dirty="0">
                <a:latin typeface="Verdana" panose="020B0604030504040204" pitchFamily="34" charset="0"/>
                <a:ea typeface="Verdana" panose="020B0604030504040204" pitchFamily="34" charset="0"/>
              </a:rPr>
              <a:t>of the Galen robot to compensate for the </a:t>
            </a:r>
          </a:p>
          <a:p>
            <a:pPr marL="355600" lvl="2" indent="0">
              <a:buNone/>
            </a:pPr>
            <a:r>
              <a:rPr lang="en-CA" dirty="0">
                <a:latin typeface="Verdana" panose="020B0604030504040204" pitchFamily="34" charset="0"/>
                <a:ea typeface="Verdana" panose="020B0604030504040204" pitchFamily="34" charset="0"/>
              </a:rPr>
              <a:t>tools’ dynamics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CA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98174"/>
            <a:ext cx="8839200" cy="6102626"/>
          </a:xfrm>
        </p:spPr>
        <p:txBody>
          <a:bodyPr/>
          <a:lstStyle/>
          <a:p>
            <a:pPr marL="0" lvl="0" indent="0">
              <a:buNone/>
            </a:pPr>
            <a:r>
              <a:rPr lang="en-US" sz="22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Deliverables</a:t>
            </a:r>
            <a:endParaRPr lang="en-CA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r>
              <a:rPr lang="en-CA" sz="2200" b="1" dirty="0">
                <a:latin typeface="Verdana" panose="020B0604030504040204" pitchFamily="34" charset="0"/>
                <a:ea typeface="Verdana" panose="020B0604030504040204" pitchFamily="34" charset="0"/>
              </a:rPr>
              <a:t>Minimum: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Static model identification for surgical tools &amp; demonstration on typical tool set for the Galen, i.e., given a tool and tool holder pose, predict the resulting 6 </a:t>
            </a:r>
            <a:r>
              <a:rPr 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DoF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forces and torques</a:t>
            </a:r>
          </a:p>
          <a:p>
            <a:pPr lvl="0"/>
            <a:r>
              <a:rPr lang="en-CA" sz="2200" b="1" dirty="0">
                <a:latin typeface="Verdana" panose="020B0604030504040204" pitchFamily="34" charset="0"/>
                <a:ea typeface="Verdana" panose="020B0604030504040204" pitchFamily="34" charset="0"/>
              </a:rPr>
              <a:t>Expected: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Integration of gravity compensation into robot control software</a:t>
            </a:r>
          </a:p>
          <a:p>
            <a:pPr lvl="0"/>
            <a:r>
              <a:rPr lang="en-CA" sz="2200" b="1" dirty="0">
                <a:latin typeface="Verdana" panose="020B0604030504040204" pitchFamily="34" charset="0"/>
                <a:ea typeface="Verdana" panose="020B0604030504040204" pitchFamily="34" charset="0"/>
              </a:rPr>
              <a:t>Maximum: </a:t>
            </a: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Development of methods for dealing with flexible tools or cable drag (e.g., adaptive modeling)</a:t>
            </a:r>
          </a:p>
          <a:p>
            <a:pPr marL="0" lvl="0" indent="0">
              <a:buNone/>
            </a:pPr>
            <a:endParaRPr lang="en-CA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2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Group Size: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1-2</a:t>
            </a:r>
          </a:p>
          <a:p>
            <a:pPr marL="0" indent="0">
              <a:lnSpc>
                <a:spcPct val="90000"/>
              </a:lnSpc>
              <a:buNone/>
            </a:pPr>
            <a:endParaRPr lang="en-US" sz="1000" dirty="0">
              <a:latin typeface="Verdana" panose="020B0604030504040204" pitchFamily="34" charset="0"/>
              <a:ea typeface="Verdana" panose="020B0604030504040204" pitchFamily="34" charset="0"/>
              <a:cs typeface="ＭＳ Ｐゴシック" pitchFamily="1" charset="-128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2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Skills: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C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++ and Python/MATLAB; Knowledge on ROS and shallow Neural Networks is a plus</a:t>
            </a: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ＭＳ Ｐゴシック" pitchFamily="1" charset="-128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1000" dirty="0">
              <a:latin typeface="Verdana" panose="020B0604030504040204" pitchFamily="34" charset="0"/>
              <a:ea typeface="Verdana" panose="020B0604030504040204" pitchFamily="34" charset="0"/>
              <a:cs typeface="ＭＳ Ｐゴシック" pitchFamily="1" charset="-128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2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Mentors: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Dr. Mahya Shahbazi, Dr. Russell Taylor</a:t>
            </a:r>
          </a:p>
          <a:p>
            <a:pPr marL="0" indent="0">
              <a:lnSpc>
                <a:spcPct val="90000"/>
              </a:lnSpc>
              <a:buNone/>
            </a:pPr>
            <a:endParaRPr lang="en-US" sz="1000" dirty="0">
              <a:latin typeface="Verdana" panose="020B0604030504040204" pitchFamily="34" charset="0"/>
              <a:ea typeface="Verdana" panose="020B0604030504040204" pitchFamily="34" charset="0"/>
              <a:cs typeface="ＭＳ Ｐゴシック" pitchFamily="1" charset="-128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2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Contact: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mahya.sh@jhu.edu, rht@jhu.edu</a:t>
            </a:r>
          </a:p>
          <a:p>
            <a:pPr lvl="0"/>
            <a:endParaRPr lang="en-CA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173493"/>
      </p:ext>
    </p:extLst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6746</TotalTime>
  <Words>187</Words>
  <Application>Microsoft Office PowerPoint</Application>
  <PresentationFormat>On-screen Show (4:3)</PresentationFormat>
  <Paragraphs>28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Times New Roman</vt:lpstr>
      <vt:lpstr>Verdana</vt:lpstr>
      <vt:lpstr>CIS-Lecture</vt:lpstr>
      <vt:lpstr>Surgical Tool Gravity Compensation for  Galen Microsurgical Robot</vt:lpstr>
      <vt:lpstr>PowerPoint Presentation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Mahya Shahbazi</cp:lastModifiedBy>
  <cp:revision>86</cp:revision>
  <cp:lastPrinted>1998-01-12T19:42:20Z</cp:lastPrinted>
  <dcterms:created xsi:type="dcterms:W3CDTF">2014-01-14T11:21:36Z</dcterms:created>
  <dcterms:modified xsi:type="dcterms:W3CDTF">2019-01-23T20:16:48Z</dcterms:modified>
</cp:coreProperties>
</file>