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5" r:id="rId2"/>
    <p:sldId id="279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8"/>
    <a:srgbClr val="0000A2"/>
    <a:srgbClr val="0000FF"/>
    <a:srgbClr val="8BB4FD"/>
    <a:srgbClr val="CCCCFF"/>
    <a:srgbClr val="9999FF"/>
    <a:srgbClr val="FFCCCC"/>
    <a:srgbClr val="99CC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3883" autoAdjust="0"/>
  </p:normalViewPr>
  <p:slideViewPr>
    <p:cSldViewPr showGuides="1">
      <p:cViewPr>
        <p:scale>
          <a:sx n="64" d="100"/>
          <a:sy n="64" d="100"/>
        </p:scale>
        <p:origin x="59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512CACE-AF88-ED49-8F85-D65AFFF2F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1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F6788FD-083D-3B4A-BCEA-C6203DCA5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23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6788FD-083D-3B4A-BCEA-C6203DCA566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89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28" name="Group 12"/>
          <p:cNvGrpSpPr>
            <a:grpSpLocks/>
          </p:cNvGrpSpPr>
          <p:nvPr/>
        </p:nvGrpSpPr>
        <p:grpSpPr bwMode="auto">
          <a:xfrm>
            <a:off x="3302000" y="6477000"/>
            <a:ext cx="5842000" cy="381000"/>
            <a:chOff x="2080" y="4080"/>
            <a:chExt cx="3680" cy="240"/>
          </a:xfrm>
        </p:grpSpPr>
        <p:pic>
          <p:nvPicPr>
            <p:cNvPr id="1030" name="Picture 13" descr="ERCLogoSmallColor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589" y="4080"/>
              <a:ext cx="17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2080" y="4118"/>
              <a:ext cx="348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000" b="1">
                  <a:solidFill>
                    <a:schemeClr val="bg2"/>
                  </a:solidFill>
                  <a:latin typeface="Arial" pitchFamily="-107" charset="0"/>
                </a:rPr>
                <a:t>Engineering Research Center for Computer Integrated Surgical Systems and Technology</a:t>
              </a:r>
            </a:p>
          </p:txBody>
        </p:sp>
      </p:grp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0" y="6430963"/>
            <a:ext cx="3733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1313" indent="-341313">
              <a:defRPr/>
            </a:pPr>
            <a:fld id="{AC6DEC11-5E03-2848-BAEE-A26AD718E783}" type="slidenum">
              <a:rPr lang="en-US" sz="1200" b="1">
                <a:latin typeface="Arial" pitchFamily="-107" charset="0"/>
              </a:rPr>
              <a:pPr marL="341313" indent="-341313">
                <a:defRPr/>
              </a:pPr>
              <a:t>‹#›</a:t>
            </a:fld>
            <a:r>
              <a:rPr lang="en-US" sz="1200" b="1" dirty="0">
                <a:latin typeface="Arial" pitchFamily="-107" charset="0"/>
              </a:rPr>
              <a:t>	</a:t>
            </a:r>
            <a:r>
              <a:rPr lang="en-US" sz="1000" dirty="0">
                <a:latin typeface="Times New Roman" pitchFamily="-107" charset="0"/>
              </a:rPr>
              <a:t>600.456/656 CIS2 Spring 2019</a:t>
            </a:r>
          </a:p>
          <a:p>
            <a:pPr marL="341313" indent="-341313">
              <a:defRPr/>
            </a:pPr>
            <a:r>
              <a:rPr lang="en-US" sz="1000" dirty="0">
                <a:latin typeface="Times New Roman" pitchFamily="-107" charset="0"/>
              </a:rPr>
              <a:t>	Copyright © R. H. Taylor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30974E1-485D-4B69-B22B-E7F0DD662BC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558" t="4831" r="7453" b="1796"/>
          <a:stretch/>
        </p:blipFill>
        <p:spPr>
          <a:xfrm>
            <a:off x="6400800" y="2438400"/>
            <a:ext cx="2743200" cy="3962400"/>
          </a:xfrm>
          <a:prstGeom prst="rect">
            <a:avLst/>
          </a:prstGeom>
        </p:spPr>
      </p:pic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98444" y="304800"/>
            <a:ext cx="7620000" cy="60960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Surgical Tool Gravity Compensation for </a:t>
            </a:r>
            <a:br>
              <a:rPr lang="en-US" sz="2400" dirty="0">
                <a:solidFill>
                  <a:schemeClr val="tx1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</a:br>
            <a:r>
              <a:rPr lang="en-US" sz="2400" dirty="0">
                <a:solidFill>
                  <a:schemeClr val="tx1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Galen Microsurgical Robot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534400" cy="5334000"/>
          </a:xfrm>
        </p:spPr>
        <p:txBody>
          <a:bodyPr/>
          <a:lstStyle/>
          <a:p>
            <a:pPr marL="0" indent="0">
              <a:buNone/>
            </a:pPr>
            <a:endParaRPr lang="en-US" sz="900" b="1" dirty="0"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Students Will Do</a:t>
            </a:r>
          </a:p>
          <a:p>
            <a:pPr marL="0" indent="0">
              <a:buNone/>
            </a:pPr>
            <a:endParaRPr lang="en-CA" sz="7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CA" sz="2000" dirty="0">
                <a:latin typeface="Verdana" panose="020B0604030504040204" pitchFamily="34" charset="0"/>
                <a:ea typeface="Verdana" panose="020B0604030504040204" pitchFamily="34" charset="0"/>
              </a:rPr>
              <a:t>Developing model (analytical or black-box) of the tool gravity in various configurations</a:t>
            </a:r>
          </a:p>
          <a:p>
            <a:endParaRPr lang="en-CA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CA" sz="2000" dirty="0">
                <a:latin typeface="Verdana" panose="020B0604030504040204" pitchFamily="34" charset="0"/>
                <a:ea typeface="Verdana" panose="020B0604030504040204" pitchFamily="34" charset="0"/>
              </a:rPr>
              <a:t>If black-box modeling:</a:t>
            </a:r>
          </a:p>
          <a:p>
            <a:pPr lvl="1"/>
            <a:r>
              <a:rPr lang="en-CA" sz="2000" dirty="0">
                <a:latin typeface="Verdana" panose="020B0604030504040204" pitchFamily="34" charset="0"/>
                <a:ea typeface="Verdana" panose="020B0604030504040204" pitchFamily="34" charset="0"/>
              </a:rPr>
              <a:t>Data collection over the robot workspace  </a:t>
            </a:r>
          </a:p>
          <a:p>
            <a:pPr marL="723900" lvl="1" indent="0">
              <a:buNone/>
            </a:pPr>
            <a:r>
              <a:rPr lang="en-CA" sz="2000" dirty="0">
                <a:latin typeface="Verdana" panose="020B0604030504040204" pitchFamily="34" charset="0"/>
                <a:ea typeface="Verdana" panose="020B0604030504040204" pitchFamily="34" charset="0"/>
              </a:rPr>
              <a:t>for various surgical tools</a:t>
            </a:r>
          </a:p>
          <a:p>
            <a:pPr lvl="1"/>
            <a:r>
              <a:rPr lang="en-CA" sz="2000" dirty="0">
                <a:latin typeface="Verdana" panose="020B0604030504040204" pitchFamily="34" charset="0"/>
                <a:ea typeface="Verdana" panose="020B0604030504040204" pitchFamily="34" charset="0"/>
              </a:rPr>
              <a:t>Developing a black-box model for </a:t>
            </a:r>
          </a:p>
          <a:p>
            <a:pPr marL="723900" lvl="1" indent="0">
              <a:buNone/>
            </a:pPr>
            <a:r>
              <a:rPr lang="en-CA" sz="2000" dirty="0">
                <a:latin typeface="Verdana" panose="020B0604030504040204" pitchFamily="34" charset="0"/>
                <a:ea typeface="Verdana" panose="020B0604030504040204" pitchFamily="34" charset="0"/>
              </a:rPr>
              <a:t>identifying the gravity model of the tools </a:t>
            </a:r>
          </a:p>
          <a:p>
            <a:pPr lvl="1"/>
            <a:endParaRPr lang="en-CA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2" indent="-342900"/>
            <a:r>
              <a:rPr lang="en-CA" dirty="0">
                <a:latin typeface="Verdana" panose="020B0604030504040204" pitchFamily="34" charset="0"/>
                <a:ea typeface="Verdana" panose="020B0604030504040204" pitchFamily="34" charset="0"/>
              </a:rPr>
              <a:t>Integrating the model into the control loop </a:t>
            </a:r>
          </a:p>
          <a:p>
            <a:pPr marL="355600" lvl="2" indent="0">
              <a:buNone/>
            </a:pPr>
            <a:r>
              <a:rPr lang="en-CA" dirty="0">
                <a:latin typeface="Verdana" panose="020B0604030504040204" pitchFamily="34" charset="0"/>
                <a:ea typeface="Verdana" panose="020B0604030504040204" pitchFamily="34" charset="0"/>
              </a:rPr>
              <a:t>of the Galen robot to compensate for the </a:t>
            </a:r>
          </a:p>
          <a:p>
            <a:pPr marL="355600" lvl="2" indent="0">
              <a:buNone/>
            </a:pPr>
            <a:r>
              <a:rPr lang="en-CA" dirty="0">
                <a:latin typeface="Verdana" panose="020B0604030504040204" pitchFamily="34" charset="0"/>
                <a:ea typeface="Verdana" panose="020B0604030504040204" pitchFamily="34" charset="0"/>
              </a:rPr>
              <a:t>tools’ dynamics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CA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98174"/>
            <a:ext cx="8839200" cy="6102626"/>
          </a:xfrm>
        </p:spPr>
        <p:txBody>
          <a:bodyPr/>
          <a:lstStyle/>
          <a:p>
            <a:pPr marL="0" lvl="0" indent="0">
              <a:buNone/>
            </a:pPr>
            <a:r>
              <a:rPr lang="en-US" sz="2200" b="1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</a:rPr>
              <a:t>Deliverables</a:t>
            </a:r>
            <a:endParaRPr lang="en-CA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/>
            <a:r>
              <a:rPr lang="en-CA" sz="2200" b="1" dirty="0">
                <a:latin typeface="Verdana" panose="020B0604030504040204" pitchFamily="34" charset="0"/>
                <a:ea typeface="Verdana" panose="020B0604030504040204" pitchFamily="34" charset="0"/>
              </a:rPr>
              <a:t>Minimum: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Static model identification for surgical tools &amp; demonstration on typical tool set for the Galen, i.e., given a tool and tool holder pose, predict the resulting 6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DoF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forces and torques</a:t>
            </a:r>
          </a:p>
          <a:p>
            <a:pPr lvl="0"/>
            <a:r>
              <a:rPr lang="en-CA" sz="2200" b="1" dirty="0">
                <a:latin typeface="Verdana" panose="020B0604030504040204" pitchFamily="34" charset="0"/>
                <a:ea typeface="Verdana" panose="020B0604030504040204" pitchFamily="34" charset="0"/>
              </a:rPr>
              <a:t>Expected: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Integration of gravity compensation into robot control software</a:t>
            </a:r>
          </a:p>
          <a:p>
            <a:pPr lvl="0"/>
            <a:r>
              <a:rPr lang="en-CA" sz="2200" b="1" dirty="0">
                <a:latin typeface="Verdana" panose="020B0604030504040204" pitchFamily="34" charset="0"/>
                <a:ea typeface="Verdana" panose="020B0604030504040204" pitchFamily="34" charset="0"/>
              </a:rPr>
              <a:t>Maximum: </a:t>
            </a:r>
            <a:r>
              <a:rPr lang="en-CA" sz="2000" dirty="0">
                <a:latin typeface="Verdana" panose="020B0604030504040204" pitchFamily="34" charset="0"/>
                <a:ea typeface="Verdana" panose="020B0604030504040204" pitchFamily="34" charset="0"/>
              </a:rPr>
              <a:t>Development of methods for dealing with flexible tools or cable drag (e.g., adaptive modeling)</a:t>
            </a:r>
          </a:p>
          <a:p>
            <a:pPr marL="0" lvl="0" indent="0">
              <a:buNone/>
            </a:pPr>
            <a:endParaRPr lang="en-CA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200" b="1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</a:rPr>
              <a:t>Group Size: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ＭＳ Ｐゴシック" pitchFamily="1" charset="-128"/>
              </a:rPr>
              <a:t>1-2</a:t>
            </a:r>
          </a:p>
          <a:p>
            <a:pPr marL="0" indent="0">
              <a:lnSpc>
                <a:spcPct val="90000"/>
              </a:lnSpc>
              <a:buNone/>
            </a:pPr>
            <a:endParaRPr lang="en-US" sz="1000" dirty="0">
              <a:latin typeface="Verdana" panose="020B0604030504040204" pitchFamily="34" charset="0"/>
              <a:ea typeface="Verdana" panose="020B0604030504040204" pitchFamily="34" charset="0"/>
              <a:cs typeface="ＭＳ Ｐゴシック" pitchFamily="1" charset="-12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200" b="1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</a:rPr>
              <a:t>Skills: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ＭＳ Ｐゴシック" pitchFamily="1" charset="-128"/>
              </a:rPr>
              <a:t>++ and Python/MATLAB; Knowledge on ROS and shallow Neural Networks is a plus</a:t>
            </a:r>
            <a:endParaRPr lang="en-US" sz="2200" dirty="0">
              <a:latin typeface="Verdana" panose="020B0604030504040204" pitchFamily="34" charset="0"/>
              <a:ea typeface="Verdana" panose="020B0604030504040204" pitchFamily="34" charset="0"/>
              <a:cs typeface="ＭＳ Ｐゴシック" pitchFamily="1" charset="-128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000" dirty="0">
              <a:latin typeface="Verdana" panose="020B0604030504040204" pitchFamily="34" charset="0"/>
              <a:ea typeface="Verdana" panose="020B0604030504040204" pitchFamily="34" charset="0"/>
              <a:cs typeface="ＭＳ Ｐゴシック" pitchFamily="1" charset="-12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200" b="1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</a:rPr>
              <a:t>Mentors: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ＭＳ Ｐゴシック" pitchFamily="1" charset="-128"/>
              </a:rPr>
              <a:t>Dr. Mahya Shahbazi, Dr. Russell Taylor</a:t>
            </a:r>
          </a:p>
          <a:p>
            <a:pPr marL="0" indent="0">
              <a:lnSpc>
                <a:spcPct val="90000"/>
              </a:lnSpc>
              <a:buNone/>
            </a:pPr>
            <a:endParaRPr lang="en-US" sz="1000" dirty="0">
              <a:latin typeface="Verdana" panose="020B0604030504040204" pitchFamily="34" charset="0"/>
              <a:ea typeface="Verdana" panose="020B0604030504040204" pitchFamily="34" charset="0"/>
              <a:cs typeface="ＭＳ Ｐゴシック" pitchFamily="1" charset="-12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200" b="1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</a:rPr>
              <a:t>Contact: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ＭＳ Ｐゴシック" pitchFamily="1" charset="-128"/>
              </a:rPr>
              <a:t>mahya.sh@jhu.edu, rht@jhu.edu</a:t>
            </a:r>
          </a:p>
          <a:p>
            <a:pPr lvl="0"/>
            <a:endParaRPr lang="en-C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173493"/>
      </p:ext>
    </p:extLst>
  </p:cSld>
  <p:clrMapOvr>
    <a:masterClrMapping/>
  </p:clrMapOvr>
</p:sld>
</file>

<file path=ppt/theme/theme1.xml><?xml version="1.0" encoding="utf-8"?>
<a:theme xmlns:a="http://schemas.openxmlformats.org/drawingml/2006/main" name="CIS-Lectur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IS-Lec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CIS-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-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CIS-Lecture</Template>
  <TotalTime>6746</TotalTime>
  <Words>187</Words>
  <Application>Microsoft Office PowerPoint</Application>
  <PresentationFormat>On-screen Show (4:3)</PresentationFormat>
  <Paragraphs>28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Times New Roman</vt:lpstr>
      <vt:lpstr>Verdana</vt:lpstr>
      <vt:lpstr>CIS-Lecture</vt:lpstr>
      <vt:lpstr>Surgical Tool Gravity Compensation for  Galen Microsurgical Robot</vt:lpstr>
      <vt:lpstr>PowerPoint Presentation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projects (examples)</dc:title>
  <dc:creator>R. H. Taylor</dc:creator>
  <cp:lastModifiedBy>Mahya Shahbazi</cp:lastModifiedBy>
  <cp:revision>86</cp:revision>
  <cp:lastPrinted>1998-01-12T19:42:20Z</cp:lastPrinted>
  <dcterms:created xsi:type="dcterms:W3CDTF">2014-01-14T11:21:36Z</dcterms:created>
  <dcterms:modified xsi:type="dcterms:W3CDTF">2019-01-23T20:16:48Z</dcterms:modified>
</cp:coreProperties>
</file>