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omments/modernComment_248_7F0AC51B.xml" ContentType="application/vnd.ms-powerpoint.comments+xml"/>
  <Override PartName="/ppt/notesSlides/notesSlide1.xml" ContentType="application/vnd.openxmlformats-officedocument.presentationml.notesSlide+xml"/>
  <Override PartName="/ppt/comments/modernComment_250_E766C25.xml" ContentType="application/vnd.ms-powerpoint.comments+xml"/>
  <Override PartName="/ppt/notesSlides/notesSlide2.xml" ContentType="application/vnd.openxmlformats-officedocument.presentationml.notesSlide+xml"/>
  <Override PartName="/ppt/comments/modernComment_256_25369FEB.xml" ContentType="application/vnd.ms-powerpoint.comments+xml"/>
  <Override PartName="/ppt/notesSlides/notesSlide3.xml" ContentType="application/vnd.openxmlformats-officedocument.presentationml.notesSlide+xml"/>
  <Override PartName="/ppt/comments/modernComment_251_454AF87C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252_DCEA16EE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257_B2432E60.xml" ContentType="application/vnd.ms-powerpoint.comments+xml"/>
  <Override PartName="/ppt/notesSlides/notesSlide8.xml" ContentType="application/vnd.openxmlformats-officedocument.presentationml.notesSlide+xml"/>
  <Override PartName="/ppt/comments/modernComment_253_94FAA193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notesMasterIdLst>
    <p:notesMasterId r:id="rId16"/>
  </p:notesMasterIdLst>
  <p:sldIdLst>
    <p:sldId id="584" r:id="rId5"/>
    <p:sldId id="592" r:id="rId6"/>
    <p:sldId id="598" r:id="rId7"/>
    <p:sldId id="593" r:id="rId8"/>
    <p:sldId id="601" r:id="rId9"/>
    <p:sldId id="594" r:id="rId10"/>
    <p:sldId id="602" r:id="rId11"/>
    <p:sldId id="599" r:id="rId12"/>
    <p:sldId id="595" r:id="rId13"/>
    <p:sldId id="600" r:id="rId14"/>
    <p:sldId id="596" r:id="rId15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0DBE06-0308-DE53-4E31-17E38903146F}" name="Shuyuan Wang" initials="SW" userId="S::swang340@jh.edu::6a0476f6-28da-4e32-8332-ff465144936e" providerId="AD"/>
  <p188:author id="{C6CEC7E7-A2A8-50E1-CC52-934087B8D624}" name="David Usevitch" initials="DU" userId="S::dusevit1@jh.edu::d34035f0-7496-43ac-81e4-4871467938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2FE"/>
    <a:srgbClr val="FAFA9E"/>
    <a:srgbClr val="D5E6F7"/>
    <a:srgbClr val="F59CFC"/>
    <a:srgbClr val="EE702A"/>
    <a:srgbClr val="FFFFFF"/>
    <a:srgbClr val="EB5B0B"/>
    <a:srgbClr val="424D5B"/>
    <a:srgbClr val="E5EEF7"/>
    <a:srgbClr val="1E3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E6C1BA-B40E-5189-79C8-F8F9FF1A2938}" v="31" dt="2023-02-08T22:53:22.326"/>
    <p1510:client id="{9246F692-8175-4431-3423-A148FF760CB6}" v="1" dt="2023-02-09T17:18:42.913"/>
    <p1510:client id="{B3CF8B93-E3B3-46D8-88C4-48AD1826A1E6}" v="191" dt="2023-02-09T17:20:47.854"/>
    <p1510:client id="{F4892BE4-F81E-825D-E650-73B7E5E40D68}" v="26" dt="2023-02-09T06:32:15.1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omments/modernComment_248_7F0AC5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2ACB461-D284-4621-A875-8F682F680392}" authorId="{810DBE06-0308-DE53-4E31-17E38903146F}" created="2023-02-08T14:44:37.90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131412251" sldId="584"/>
      <ac:spMk id="4" creationId="{A5B7611D-5355-0118-2071-F0BE62B3483B}"/>
      <ac:txMk cp="0" len="1">
        <ac:context len="100" hash="2856420169"/>
      </ac:txMk>
    </ac:txMkLst>
    <p188:pos x="9220200" y="1087437"/>
    <p188:txBody>
      <a:bodyPr/>
      <a:lstStyle/>
      <a:p>
        <a:r>
          <a:rPr lang="en-US"/>
          <a:t>Name?</a:t>
        </a:r>
      </a:p>
    </p188:txBody>
  </p188:cm>
</p188:cmLst>
</file>

<file path=ppt/comments/modernComment_250_E766C2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E39AB2-F52D-4989-964D-FB71E191CBF2}" authorId="{810DBE06-0308-DE53-4E31-17E38903146F}" created="2023-02-08T15:56:46.9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2641957" sldId="592"/>
      <ac:spMk id="19" creationId="{5867C5A3-1AEF-C803-0726-02EB58D60351}"/>
    </ac:deMkLst>
    <p188:txBody>
      <a:bodyPr/>
      <a:lstStyle/>
      <a:p>
        <a:r>
          <a:rPr lang="en-US"/>
          <a:t>Description?</a:t>
        </a:r>
      </a:p>
    </p188:txBody>
  </p188:cm>
</p188:cmLst>
</file>

<file path=ppt/comments/modernComment_251_454AF8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1B4091-E868-4C17-8522-B9055070EF4D}" authorId="{C6CEC7E7-A2A8-50E1-CC52-934087B8D624}" created="2023-02-08T22:52:24.121">
    <pc:sldMkLst xmlns:pc="http://schemas.microsoft.com/office/powerpoint/2013/main/command">
      <pc:docMk/>
      <pc:sldMk cId="1162541180" sldId="593"/>
    </pc:sldMkLst>
    <p188:txBody>
      <a:bodyPr/>
      <a:lstStyle/>
      <a:p>
        <a:r>
          <a:rPr lang="en-US"/>
          <a:t>Might need to think a bit more about parts. We may end up using a galil control board and a linear actuator stepper screw combo instead, however this is good enough and gets the point across</a:t>
        </a:r>
      </a:p>
    </p188:txBody>
  </p188:cm>
  <p188:cm id="{86CF09F8-7708-4B45-AF3A-132FDFCADF01}" authorId="{C6CEC7E7-A2A8-50E1-CC52-934087B8D624}" created="2023-02-08T22:53:22.326">
    <pc:sldMkLst xmlns:pc="http://schemas.microsoft.com/office/powerpoint/2013/main/command">
      <pc:docMk/>
      <pc:sldMk cId="1162541180" sldId="593"/>
    </pc:sldMkLst>
    <p188:txBody>
      <a:bodyPr/>
      <a:lstStyle/>
      <a:p>
        <a:r>
          <a:rPr lang="en-US"/>
          <a:t>I'd add another slide outlining the software that you're planning to develop for the controller in ROS. This should include the low-level and high-level controller and simple implementation functions for each. Whether or not you plan to integrate the CISST build system or not.</a:t>
        </a:r>
      </a:p>
    </p188:txBody>
  </p188:cm>
</p188:cmLst>
</file>

<file path=ppt/comments/modernComment_252_DCEA16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68FF80-4F44-4B4D-B343-13C8B0511027}" authorId="{C6CEC7E7-A2A8-50E1-CC52-934087B8D624}" created="2023-02-08T22:45:04.93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06328814" sldId="594"/>
      <ac:spMk id="13" creationId="{322BCCB6-E1ED-F251-ECF6-E8A79DD566D5}"/>
      <ac:txMk cp="0">
        <ac:context len="97" hash="3007607249"/>
      </ac:txMk>
    </ac:txMkLst>
    <p188:pos x="1442720" y="233680"/>
    <p188:txBody>
      <a:bodyPr/>
      <a:lstStyle/>
      <a:p>
        <a:r>
          <a:rPr lang="en-US"/>
          <a:t>Probably won't use a b-spline, but another method</a:t>
        </a:r>
      </a:p>
    </p188:txBody>
  </p188:cm>
  <p188:cm id="{568D402D-0EA6-4FF5-BB4B-3E41D75A4A29}" authorId="{C6CEC7E7-A2A8-50E1-CC52-934087B8D624}" created="2023-02-08T22:45:23.41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06328814" sldId="594"/>
      <ac:spMk id="13" creationId="{322BCCB6-E1ED-F251-ECF6-E8A79DD566D5}"/>
      <ac:txMk cp="0">
        <ac:context len="97" hash="3007607249"/>
      </ac:txMk>
    </ac:txMkLst>
    <p188:pos x="1442720" y="233680"/>
    <p188:txBody>
      <a:bodyPr/>
      <a:lstStyle/>
      <a:p>
        <a:r>
          <a:rPr lang="en-US"/>
          <a:t>also this isn't really "Control" as it is "Shape Modelling"</a:t>
        </a:r>
      </a:p>
    </p188:txBody>
  </p188:cm>
  <p188:cm id="{F81B2818-D04B-45D3-AB99-F32A5E0DAFD8}" authorId="{C6CEC7E7-A2A8-50E1-CC52-934087B8D624}" created="2023-02-08T22:49:45.115">
    <pc:sldMkLst xmlns:pc="http://schemas.microsoft.com/office/powerpoint/2013/main/command">
      <pc:docMk/>
      <pc:sldMk cId="3706328814" sldId="594"/>
    </pc:sldMkLst>
    <p188:txBody>
      <a:bodyPr/>
      <a:lstStyle/>
      <a:p>
        <a:r>
          <a:rPr lang="en-US"/>
          <a:t>Here or another slide describe the problem constraints:
- size of the end effector
- thickness of end effector
- size of the housing?
- think of some others here</a:t>
        </a:r>
      </a:p>
    </p188:txBody>
  </p188:cm>
</p188:cmLst>
</file>

<file path=ppt/comments/modernComment_253_94FAA1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116540-2BDC-4C71-A37C-8FA083235E52}" authorId="{810DBE06-0308-DE53-4E31-17E38903146F}" created="2023-02-09T05:15:55.90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99453331" sldId="595"/>
      <ac:spMk id="13" creationId="{322BCCB6-E1ED-F251-ECF6-E8A79DD566D5}"/>
      <ac:txMk cp="374" len="19">
        <ac:context len="536" hash="562122988"/>
      </ac:txMk>
    </ac:txMkLst>
    <p188:pos x="5694872" y="3707238"/>
    <p188:replyLst>
      <p188:reply id="{CAD001E1-D3D7-4D2A-BBB1-A82F175E7F44}" authorId="{C6CEC7E7-A2A8-50E1-CC52-934087B8D624}" created="2023-02-09T17:18:42.913">
        <p188:txBody>
          <a:bodyPr/>
          <a:lstStyle/>
          <a:p>
            <a:r>
              <a:rPr lang="en-US"/>
              <a:t>STeady hand eye robot</a:t>
            </a:r>
          </a:p>
        </p188:txBody>
      </p188:reply>
    </p188:replyLst>
    <p188:txBody>
      <a:bodyPr/>
      <a:lstStyle/>
      <a:p>
        <a:r>
          <a:rPr lang="en-US"/>
          <a:t>What is  SHER system?</a:t>
        </a:r>
      </a:p>
    </p188:txBody>
  </p188:cm>
</p188:cmLst>
</file>

<file path=ppt/comments/modernComment_256_25369F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7427D6D-0285-4364-98BC-4286A672F786}" authorId="{810DBE06-0308-DE53-4E31-17E38903146F}" created="2023-02-08T20:46:54.72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24336875" sldId="598"/>
      <ac:spMk id="12" creationId="{B5C5B225-47C8-034F-EE0F-044B87E53199}"/>
      <ac:txMk cp="20">
        <ac:context len="210" hash="3459456731"/>
      </ac:txMk>
    </ac:txMkLst>
    <p188:pos x="2037653" y="263710"/>
    <p188:replyLst>
      <p188:reply id="{70FF3977-004F-4545-A6E2-26313396A969}" authorId="{C6CEC7E7-A2A8-50E1-CC52-934087B8D624}" created="2023-02-08T22:45:48.701">
        <p188:txBody>
          <a:bodyPr/>
          <a:lstStyle/>
          <a:p>
            <a:r>
              <a:rPr lang="en-US"/>
              <a:t>Applications</a:t>
            </a:r>
          </a:p>
        </p188:txBody>
      </p188:reply>
      <p188:reply id="{60F8C6C5-B035-43E9-961D-AC164A8721DE}" authorId="{C6CEC7E7-A2A8-50E1-CC52-934087B8D624}" created="2023-02-08T22:46:02.358">
        <p188:txBody>
          <a:bodyPr/>
          <a:lstStyle/>
          <a:p>
            <a:r>
              <a:rPr lang="en-US"/>
              <a:t>Also no more retinal vein cannulation applications right now</a:t>
            </a:r>
          </a:p>
        </p188:txBody>
      </p188:reply>
    </p188:replyLst>
    <p188:txBody>
      <a:bodyPr/>
      <a:lstStyle/>
      <a:p>
        <a:r>
          <a:rPr lang="en-US"/>
          <a:t>Description?</a:t>
        </a:r>
      </a:p>
    </p188:txBody>
  </p188:cm>
  <p188:cm id="{FEC31D5B-DC6F-416C-8CAA-AA847EDE76C5}" authorId="{C6CEC7E7-A2A8-50E1-CC52-934087B8D624}" created="2023-02-08T22:47:13.45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24336875" sldId="598"/>
      <ac:spMk id="12" creationId="{B5C5B225-47C8-034F-EE0F-044B87E53199}"/>
      <ac:txMk cp="20">
        <ac:context len="210" hash="3459456731"/>
      </ac:txMk>
    </ac:txMkLst>
    <p188:pos x="3037840" y="233680"/>
    <p188:replyLst>
      <p188:reply id="{3BCB3762-B9B0-4AEE-BE05-7763B7B0A6E6}" authorId="{C6CEC7E7-A2A8-50E1-CC52-934087B8D624}" created="2023-02-08T22:47:54.455">
        <p188:txBody>
          <a:bodyPr/>
          <a:lstStyle/>
          <a:p>
            <a:r>
              <a:rPr lang="en-US"/>
              <a:t>Provide other stats: diameter of average eye (~22-25mm)</a:t>
            </a:r>
          </a:p>
        </p188:txBody>
      </p188:reply>
    </p188:replyLst>
    <p188:txBody>
      <a:bodyPr/>
      <a:lstStyle/>
      <a:p>
        <a:r>
          <a:rPr lang="en-US"/>
          <a:t>Subretinal injection
- Minimal scleral access to the subretina space
- sliding between scleral and choroidal layers in the eye
- Need to follow curved C path generally with initial opposing curve to enter the eye (S-Curve)</a:t>
        </a:r>
      </a:p>
    </p188:txBody>
  </p188:cm>
</p188:cmLst>
</file>

<file path=ppt/comments/modernComment_257_B2432E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5BEE9B-5E8B-485E-9B54-9CE8BBC54604}" authorId="{C6CEC7E7-A2A8-50E1-CC52-934087B8D624}" created="2023-02-08T22:50:10.97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90747232" sldId="599"/>
      <ac:spMk id="13" creationId="{322BCCB6-E1ED-F251-ECF6-E8A79DD566D5}"/>
      <ac:txMk cp="70">
        <ac:context len="71" hash="151852550"/>
      </ac:txMk>
    </ac:txMkLst>
    <p188:pos x="1950720" y="2712720"/>
    <p188:txBody>
      <a:bodyPr/>
      <a:lstStyle/>
      <a:p>
        <a:r>
          <a:rPr lang="en-US"/>
          <a:t>THis is not a part of this project anymore. focus mainly on design of the hardware and software in preparation for this</a:t>
        </a:r>
      </a:p>
    </p188:txBody>
  </p188:cm>
  <p188:cm id="{010E18F7-E26F-4F50-96DF-818C82D5E30D}" authorId="{C6CEC7E7-A2A8-50E1-CC52-934087B8D624}" created="2023-02-08T22:50:40.86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90747232" sldId="599"/>
      <ac:spMk id="13" creationId="{322BCCB6-E1ED-F251-ECF6-E8A79DD566D5}"/>
      <ac:txMk cp="39">
        <ac:context len="62" hash="2196952198"/>
      </ac:txMk>
    </ac:txMkLst>
    <p188:pos x="5425440" y="1950720"/>
    <p188:replyLst>
      <p188:reply id="{60D3625D-D71F-4460-BB34-5D349D9C8558}" authorId="{C6CEC7E7-A2A8-50E1-CC52-934087B8D624}" created="2023-02-08T22:51:25.681">
        <p188:txBody>
          <a:bodyPr/>
          <a:lstStyle/>
          <a:p>
            <a:r>
              <a:rPr lang="en-US"/>
              <a:t>Try mentioning more of guidance in the agar gel. Show that you'd like to make a C-curve with a radius same as the eye measurements, and possibly making an S shape with similar requirements.</a:t>
            </a:r>
          </a:p>
        </p188:txBody>
      </p188:reply>
    </p188:replyLst>
    <p188:txBody>
      <a:bodyPr/>
      <a:lstStyle/>
      <a:p>
        <a:r>
          <a:rPr lang="en-US"/>
          <a:t>THis may be a result from other modelling approaches, but not a result of  what you'll be doing in this project since we will no longer be doing FEA most likely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9966A-D1F4-5B4E-8758-AC5A98E1CF1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E4FC0-7D30-4E43-9496-52DDBBF3F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2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15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6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5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5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2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68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3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7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6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E4FC0-7D30-4E43-9496-52DDBBF3FB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93309-C4D3-AA4F-B0AD-A61820307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D221B8-AB50-DA40-BC7D-C4E955BE4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D9DEA-A507-BB49-96B9-926E4308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930B-3133-D04C-80F7-D6D35DD28D1D}" type="datetime1">
              <a:rPr lang="en-US" smtClean="0"/>
              <a:t>2/9/2023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60B65-6C12-FD47-A109-0E3D3B35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A60AD-8FF5-3E4D-B689-4E84EFB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5725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939B1-3C56-1042-87AA-E0F9B503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2C401-46D7-5A42-B9C8-F5979E49A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81712-833A-C84E-B536-2CA4C0641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1D595-58F8-9246-B324-7F6A412A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70A4-685A-AA41-8387-94907F8FE6DA}" type="datetime1">
              <a:rPr lang="en-US" smtClean="0"/>
              <a:t>2/9/2023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B852A-7CE4-AC49-A8B7-7A85F464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32523-1116-1E49-9CE1-EAE970BE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7402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7BD5-817D-CB4A-AC26-864058AF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A3526-28ED-7D4C-BD21-B04AD8BF0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8B1FC-24C2-A944-B33D-B05D3ACD1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74B0D4-C3EE-C84D-B47D-52D62FDE8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099C7-EC62-C04D-B0C6-CB8458141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07CBD4-4CFA-1D47-91B4-29F85372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168A-79C5-F748-BB03-0A51EA6FDBC2}" type="datetime1">
              <a:rPr lang="en-US" smtClean="0"/>
              <a:t>2/9/2023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064015-288E-7B4D-8783-518FAC9A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BEA0F8-F870-6542-AE24-5807CA51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57243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51F8-E3A5-3F4B-8145-E2912ECB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A629A-7007-6346-AB14-E8E33FBD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A3-AFCD-4D45-B692-768C11074BF5}" type="datetime1">
              <a:rPr lang="en-US" smtClean="0"/>
              <a:t>2/9/2023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8D098-9F66-1844-8220-A42F5367A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F396D-F3A8-324A-B30C-37171667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7090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5ADAEC-D2BB-794C-9407-2F5961D01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1FE-7122-614F-9CD6-760D48EC273A}" type="datetime1">
              <a:rPr lang="en-US" smtClean="0"/>
              <a:t>2/9/2023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A0A52E-FCC0-C04D-AC03-D63E855E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00FB8-9DE7-D743-89BB-5B7A89A4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7539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4CF0B-C512-D140-B29C-A7C98924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7425B-91A4-3547-B5CA-7F2805032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DD31C-A3A2-B144-8D6D-FCC991858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1F1F5-F57D-5A48-8132-62EAF738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13F01-954C-DF49-B6E7-A899FCCE27E5}" type="datetime1">
              <a:rPr lang="en-US" smtClean="0"/>
              <a:t>2/9/2023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4B329-DB92-A147-9C2C-28A78E37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D754B-E2E3-F349-8A6A-FB045741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8886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17E-3DCC-F04B-8D76-869A9371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17358-6AF0-2D42-9D62-8FD80437A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005EC-90A3-504C-B186-91F6C0065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2497F-6AFC-5C4B-8A98-CD424611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75F7-309E-7443-96B1-633438CB48E8}" type="datetime1">
              <a:rPr lang="en-US" smtClean="0"/>
              <a:t>2/9/2023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8BA2-A4B5-BB46-A74E-290E51CA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732AE-AB30-4B45-9990-26A94874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2344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B59AF-6F95-DF4C-9C60-A44F7192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34C2E-A036-AF40-BF49-4C58C2099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E6B5A-6966-C44C-ABC2-83EAC854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B7A0-BB37-E74B-98A2-85DC57013418}" type="datetime1">
              <a:rPr lang="en-US" smtClean="0"/>
              <a:t>2/9/2023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7A701-99C8-C346-8893-E1A0E2BE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C5BC4-38F9-5848-8EEF-70CD5248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58776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ABF8B2-7C61-A546-8666-3A8D7F9B5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5BE7E-2BD7-ED4A-9819-53639C216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DD1D9-DCAC-7047-AA92-91A546D3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E4BC-99FC-6C4E-A382-2F1D2399858A}" type="datetime1">
              <a:rPr lang="en-US" smtClean="0"/>
              <a:t>2/9/2023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1B5AD-ED9A-CB45-A251-F17F1AEF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84833-F2C9-9343-AB7A-5FA1337A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1905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7CF179-EAA3-AE40-8A0D-BFC3B60B2EA7}"/>
              </a:ext>
            </a:extLst>
          </p:cNvPr>
          <p:cNvGrpSpPr/>
          <p:nvPr userDrawn="1"/>
        </p:nvGrpSpPr>
        <p:grpSpPr>
          <a:xfrm>
            <a:off x="0" y="-2"/>
            <a:ext cx="12191999" cy="670812"/>
            <a:chOff x="0" y="-2"/>
            <a:chExt cx="12191999" cy="6708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5CFCDA-33D7-EC49-9663-C538DC6AC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514" t="20726" r="8112" b="20509"/>
            <a:stretch/>
          </p:blipFill>
          <p:spPr>
            <a:xfrm>
              <a:off x="9901880" y="412"/>
              <a:ext cx="2290119" cy="6703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348CE8-3D76-2D46-8C42-BD6DF95A585F}"/>
                </a:ext>
              </a:extLst>
            </p:cNvPr>
            <p:cNvSpPr/>
            <p:nvPr/>
          </p:nvSpPr>
          <p:spPr>
            <a:xfrm>
              <a:off x="0" y="-2"/>
              <a:ext cx="9901880" cy="670811"/>
            </a:xfrm>
            <a:prstGeom prst="rect">
              <a:avLst/>
            </a:prstGeom>
            <a:solidFill>
              <a:srgbClr val="1E39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79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93637-8B4D-F246-9BCA-91028C26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13" y="6122245"/>
            <a:ext cx="1733973" cy="5632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870FE4-7A29-624E-A863-A9B149A0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4977" y="6376248"/>
            <a:ext cx="2743200" cy="365125"/>
          </a:xfrm>
        </p:spPr>
        <p:txBody>
          <a:bodyPr/>
          <a:lstStyle/>
          <a:p>
            <a:fld id="{AA98853D-15C7-3E4E-ADC4-78A4EE031102}" type="datetime1">
              <a:rPr lang="en-US" smtClean="0"/>
              <a:t>2/9/2023</a:t>
            </a:fld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07D9E-2362-0D49-B9C0-A35E91B8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005" y="6221222"/>
            <a:ext cx="552018" cy="365125"/>
          </a:xfrm>
        </p:spPr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  <p:pic>
        <p:nvPicPr>
          <p:cNvPr id="1026" name="Picture 2" descr="amiro">
            <a:extLst>
              <a:ext uri="{FF2B5EF4-FFF2-40B4-BE49-F238E27FC236}">
                <a16:creationId xmlns:a16="http://schemas.microsoft.com/office/drawing/2014/main" id="{17ED4DC9-EB2E-83B9-8CA8-7EB2A343D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61" y="6050922"/>
            <a:ext cx="1733973" cy="6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B1136D9-9124-7DD6-2C38-1753FA76A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978F5E-75BC-D9ED-5284-5D85CF5D3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0680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93637-8B4D-F246-9BCA-91028C26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13" y="6122245"/>
            <a:ext cx="1733973" cy="5632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870FE4-7A29-624E-A863-A9B149A0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4977" y="6376248"/>
            <a:ext cx="2743200" cy="365125"/>
          </a:xfrm>
        </p:spPr>
        <p:txBody>
          <a:bodyPr/>
          <a:lstStyle/>
          <a:p>
            <a:fld id="{AA98853D-15C7-3E4E-ADC4-78A4EE031102}" type="datetime1">
              <a:rPr lang="en-US" smtClean="0"/>
              <a:t>2/9/2023</a:t>
            </a:fld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07D9E-2362-0D49-B9C0-A35E91B8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005" y="6221222"/>
            <a:ext cx="552018" cy="365125"/>
          </a:xfrm>
        </p:spPr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  <p:pic>
        <p:nvPicPr>
          <p:cNvPr id="1026" name="Picture 2" descr="amiro">
            <a:extLst>
              <a:ext uri="{FF2B5EF4-FFF2-40B4-BE49-F238E27FC236}">
                <a16:creationId xmlns:a16="http://schemas.microsoft.com/office/drawing/2014/main" id="{17ED4DC9-EB2E-83B9-8CA8-7EB2A343D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61" y="6050922"/>
            <a:ext cx="1733973" cy="6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9EF495-B6F1-EF4A-51A8-8AA04A10F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  <a:endParaRPr lang="en-CN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AD4E74-39AE-FB7E-7E7E-44AF1652C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05840"/>
            <a:ext cx="5181600" cy="5171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36506-E583-4F11-F730-CDF7A0333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05840"/>
            <a:ext cx="5181600" cy="5171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3373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93637-8B4D-F246-9BCA-91028C26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13" y="6122245"/>
            <a:ext cx="1733973" cy="5632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870FE4-7A29-624E-A863-A9B149A0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4977" y="6376248"/>
            <a:ext cx="2743200" cy="365125"/>
          </a:xfrm>
        </p:spPr>
        <p:txBody>
          <a:bodyPr/>
          <a:lstStyle/>
          <a:p>
            <a:fld id="{AA98853D-15C7-3E4E-ADC4-78A4EE031102}" type="datetime1">
              <a:rPr lang="en-US" smtClean="0"/>
              <a:t>2/9/2023</a:t>
            </a:fld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07D9E-2362-0D49-B9C0-A35E91B8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005" y="6221222"/>
            <a:ext cx="552018" cy="365125"/>
          </a:xfrm>
        </p:spPr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  <p:pic>
        <p:nvPicPr>
          <p:cNvPr id="1026" name="Picture 2" descr="amiro">
            <a:extLst>
              <a:ext uri="{FF2B5EF4-FFF2-40B4-BE49-F238E27FC236}">
                <a16:creationId xmlns:a16="http://schemas.microsoft.com/office/drawing/2014/main" id="{17ED4DC9-EB2E-83B9-8CA8-7EB2A343D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61" y="6050922"/>
            <a:ext cx="1733973" cy="6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9EF495-B6F1-EF4A-51A8-8AA04A10F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  <a:endParaRPr lang="en-C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A94F5E2-F137-CCFE-FA91-4F35B09CE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98019"/>
            <a:ext cx="5157787" cy="52664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D09276-D929-CA38-EEA4-E335BCCB0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99481"/>
            <a:ext cx="5157787" cy="466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D66D57F-0C72-8BBD-C471-F2C2F1AEF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98019"/>
            <a:ext cx="5183188" cy="52664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A29AB38-E1F1-2316-3646-4C42B6ACDC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399481"/>
            <a:ext cx="5183188" cy="466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8328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93637-8B4D-F246-9BCA-91028C26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13" y="6122245"/>
            <a:ext cx="1733973" cy="5632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870FE4-7A29-624E-A863-A9B149A0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4977" y="6376248"/>
            <a:ext cx="2743200" cy="365125"/>
          </a:xfrm>
        </p:spPr>
        <p:txBody>
          <a:bodyPr/>
          <a:lstStyle/>
          <a:p>
            <a:fld id="{AA98853D-15C7-3E4E-ADC4-78A4EE031102}" type="datetime1">
              <a:rPr lang="en-US" smtClean="0"/>
              <a:t>2/9/2023</a:t>
            </a:fld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07D9E-2362-0D49-B9C0-A35E91B8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005" y="6221222"/>
            <a:ext cx="552018" cy="365125"/>
          </a:xfrm>
        </p:spPr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  <p:pic>
        <p:nvPicPr>
          <p:cNvPr id="1026" name="Picture 2" descr="amiro">
            <a:extLst>
              <a:ext uri="{FF2B5EF4-FFF2-40B4-BE49-F238E27FC236}">
                <a16:creationId xmlns:a16="http://schemas.microsoft.com/office/drawing/2014/main" id="{17ED4DC9-EB2E-83B9-8CA8-7EB2A343D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61" y="6050922"/>
            <a:ext cx="1733973" cy="6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AC9FC-3655-C1EA-252A-26BA4D9C8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  <a:endParaRPr lang="en-CN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3AF455-AC4B-8D85-C022-2C71ACC16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960"/>
            <a:ext cx="10515600" cy="53540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4047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93637-8B4D-F246-9BCA-91028C26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13" y="6122245"/>
            <a:ext cx="1733973" cy="5632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870FE4-7A29-624E-A863-A9B149A0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4977" y="6376248"/>
            <a:ext cx="2743200" cy="365125"/>
          </a:xfrm>
        </p:spPr>
        <p:txBody>
          <a:bodyPr/>
          <a:lstStyle/>
          <a:p>
            <a:fld id="{AA98853D-15C7-3E4E-ADC4-78A4EE031102}" type="datetime1">
              <a:rPr lang="en-US" smtClean="0"/>
              <a:t>2/9/2023</a:t>
            </a:fld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07D9E-2362-0D49-B9C0-A35E91B8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005" y="6221222"/>
            <a:ext cx="552018" cy="365125"/>
          </a:xfrm>
        </p:spPr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  <p:pic>
        <p:nvPicPr>
          <p:cNvPr id="1026" name="Picture 2" descr="amiro">
            <a:extLst>
              <a:ext uri="{FF2B5EF4-FFF2-40B4-BE49-F238E27FC236}">
                <a16:creationId xmlns:a16="http://schemas.microsoft.com/office/drawing/2014/main" id="{17ED4DC9-EB2E-83B9-8CA8-7EB2A343D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61" y="6050922"/>
            <a:ext cx="1733973" cy="6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AC9FC-3655-C1EA-252A-26BA4D9C8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3711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93637-8B4D-F246-9BCA-91028C26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13" y="6122245"/>
            <a:ext cx="1733973" cy="56326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870FE4-7A29-624E-A863-A9B149A0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4977" y="6376248"/>
            <a:ext cx="2743200" cy="365125"/>
          </a:xfrm>
        </p:spPr>
        <p:txBody>
          <a:bodyPr/>
          <a:lstStyle/>
          <a:p>
            <a:fld id="{AA98853D-15C7-3E4E-ADC4-78A4EE031102}" type="datetime1">
              <a:rPr lang="en-US" smtClean="0"/>
              <a:t>2/9/2023</a:t>
            </a:fld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07D9E-2362-0D49-B9C0-A35E91B8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5005" y="6221222"/>
            <a:ext cx="552018" cy="365125"/>
          </a:xfrm>
        </p:spPr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  <p:pic>
        <p:nvPicPr>
          <p:cNvPr id="1026" name="Picture 2" descr="amiro">
            <a:extLst>
              <a:ext uri="{FF2B5EF4-FFF2-40B4-BE49-F238E27FC236}">
                <a16:creationId xmlns:a16="http://schemas.microsoft.com/office/drawing/2014/main" id="{17ED4DC9-EB2E-83B9-8CA8-7EB2A343D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61" y="6050922"/>
            <a:ext cx="1733973" cy="69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86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F62C-0FA3-F540-9D7F-AFA18248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6F7A-88DE-A04C-A546-C950F85F4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EA9D-A07F-444D-8DBE-D5E424B1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F7DE4-0A72-5A4E-9FA6-0384937C5604}" type="datetime1">
              <a:rPr lang="en-US" smtClean="0"/>
              <a:t>2/9/2023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51CC2-12EB-5C40-B6E4-5E91FF73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CB887-E73A-A441-AD4C-112BE53C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842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243B7-2B03-444D-A031-8C3798F60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CFF9D-7ADC-484B-BB95-F5AAC0E6F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D2A9E-A75F-6346-B975-FAA3AB23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3C3-6F3A-CB47-806D-592CDDA0E985}" type="datetime1">
              <a:rPr lang="en-US" smtClean="0"/>
              <a:t>2/9/2023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711BC-64D7-9D42-A99B-94605DE9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48FD0-EA3F-1547-84D4-8446A1DC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3109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F3D48-B834-BB4D-91FE-E49FEA9C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564E0-2DA6-4C49-A201-555B1C72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5B7D7-BB29-8641-9004-112ECC108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FE4D2-2971-844F-8643-5B61B9011F14}" type="datetime1">
              <a:rPr lang="en-US" smtClean="0"/>
              <a:t>2/9/2023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DAD50-EC59-B645-A826-B40E6AE0E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C154F-2BFF-DB4C-AF44-D6F4014B3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86335-21C0-C244-9042-1FE4995421B6}" type="slidenum">
              <a:rPr lang="en-CN" smtClean="0"/>
              <a:t>‹#›</a:t>
            </a:fld>
            <a:endParaRPr lang="en-C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9064D5-3950-104E-84EC-616965BB78AC}"/>
              </a:ext>
            </a:extLst>
          </p:cNvPr>
          <p:cNvGrpSpPr/>
          <p:nvPr userDrawn="1"/>
        </p:nvGrpSpPr>
        <p:grpSpPr>
          <a:xfrm>
            <a:off x="0" y="-2"/>
            <a:ext cx="12191999" cy="670812"/>
            <a:chOff x="0" y="-2"/>
            <a:chExt cx="12191999" cy="6708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687748-476E-C641-AA28-DFE4F3BF8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8514" t="20726" r="8112" b="20509"/>
            <a:stretch/>
          </p:blipFill>
          <p:spPr>
            <a:xfrm>
              <a:off x="9901880" y="412"/>
              <a:ext cx="2290119" cy="6703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673AFA-E491-6C41-86F1-B86BED8B450D}"/>
                </a:ext>
              </a:extLst>
            </p:cNvPr>
            <p:cNvSpPr/>
            <p:nvPr/>
          </p:nvSpPr>
          <p:spPr>
            <a:xfrm>
              <a:off x="0" y="-2"/>
              <a:ext cx="9901880" cy="670811"/>
            </a:xfrm>
            <a:prstGeom prst="rect">
              <a:avLst/>
            </a:prstGeom>
            <a:solidFill>
              <a:srgbClr val="1E39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790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4" r:id="rId2"/>
    <p:sldLayoutId id="2147483665" r:id="rId3"/>
    <p:sldLayoutId id="2147483666" r:id="rId4"/>
    <p:sldLayoutId id="2147483667" r:id="rId5"/>
    <p:sldLayoutId id="2147483669" r:id="rId6"/>
    <p:sldLayoutId id="2147483668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5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48_7F0AC51B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18/10/relationships/comments" Target="../comments/modernComment_250_E766C25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56_25369FEB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18/10/relationships/comments" Target="../comments/modernComment_251_454AF87C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52_DCEA16EE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4"/><Relationship Id="rId7" Type="http://schemas.microsoft.com/office/2018/10/relationships/comments" Target="../comments/modernComment_257_B2432E60.xml"/><Relationship Id="rId12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5.png"/><Relationship Id="rId4" Type="http://schemas.openxmlformats.org/officeDocument/2006/relationships/video" Target="../media/media5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53_94FAA19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B7611D-5355-0118-2071-F0BE62B34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" y="1368170"/>
            <a:ext cx="11938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Design and Control of a Continuum Wire Manipulator (CWM) for Minimally-Invasive Surgery</a:t>
            </a:r>
            <a:br>
              <a:rPr lang="en-US" dirty="0"/>
            </a:br>
            <a:r>
              <a:rPr lang="en-US" i="1" dirty="0"/>
              <a:t>(Project 2)</a:t>
            </a:r>
            <a:endParaRPr lang="en-US" i="1" dirty="0"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C4D29-EB92-1156-6AE7-005612C69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6080" y="3968750"/>
            <a:ext cx="3261360" cy="23876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en-US" dirty="0"/>
              <a:t>Mentor</a:t>
            </a:r>
          </a:p>
          <a:p>
            <a:pPr algn="l"/>
            <a:r>
              <a:rPr lang="en-US" dirty="0"/>
              <a:t>David Usevitch, Ph.D.</a:t>
            </a:r>
          </a:p>
          <a:p>
            <a:pPr algn="l"/>
            <a:r>
              <a:rPr lang="en-US" dirty="0">
                <a:ea typeface="+mn-lt"/>
                <a:cs typeface="+mn-lt"/>
              </a:rPr>
              <a:t>Iulian Iordachita, Ph.D.</a:t>
            </a:r>
          </a:p>
          <a:p>
            <a:pPr algn="l"/>
            <a:endParaRPr lang="en-US" dirty="0">
              <a:cs typeface="Arial"/>
            </a:endParaRPr>
          </a:p>
          <a:p>
            <a:pPr algn="l"/>
            <a:endParaRPr lang="en-US" dirty="0"/>
          </a:p>
          <a:p>
            <a:pPr algn="l"/>
            <a:r>
              <a:rPr lang="en-US" dirty="0"/>
              <a:t>Student</a:t>
            </a:r>
          </a:p>
          <a:p>
            <a:pPr algn="l"/>
            <a:r>
              <a:rPr lang="en-US" dirty="0"/>
              <a:t>Shuyuan Wang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C4DA4-3BE1-F33F-EAEE-2836994CDA0B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</p:spTree>
    <p:extLst>
      <p:ext uri="{BB962C8B-B14F-4D97-AF65-F5344CB8AC3E}">
        <p14:creationId xmlns:p14="http://schemas.microsoft.com/office/powerpoint/2010/main" val="213141225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F286335-21C0-C244-9042-1FE4995421B6}" type="slidenum">
              <a:rPr lang="en-CN" smtClean="0"/>
              <a:t>10</a:t>
            </a:fld>
            <a:endParaRPr lang="en-CN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6525"/>
            <a:ext cx="9242425" cy="43497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Dependencies 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322BCCB6-E1ED-F251-ECF6-E8A79DD566D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989013"/>
            <a:ext cx="11541125" cy="559308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Hardware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Software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ROS control library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CISST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Mechanical processing method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etc.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6ABABCD-778B-8014-972A-6B433F847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065498"/>
              </p:ext>
            </p:extLst>
          </p:nvPr>
        </p:nvGraphicFramePr>
        <p:xfrm>
          <a:off x="222250" y="1576916"/>
          <a:ext cx="11645900" cy="296672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2911475">
                  <a:extLst>
                    <a:ext uri="{9D8B030D-6E8A-4147-A177-3AD203B41FA5}">
                      <a16:colId xmlns:a16="http://schemas.microsoft.com/office/drawing/2014/main" val="3311264161"/>
                    </a:ext>
                  </a:extLst>
                </a:gridCol>
                <a:gridCol w="2911475">
                  <a:extLst>
                    <a:ext uri="{9D8B030D-6E8A-4147-A177-3AD203B41FA5}">
                      <a16:colId xmlns:a16="http://schemas.microsoft.com/office/drawing/2014/main" val="2848273288"/>
                    </a:ext>
                  </a:extLst>
                </a:gridCol>
                <a:gridCol w="2911475">
                  <a:extLst>
                    <a:ext uri="{9D8B030D-6E8A-4147-A177-3AD203B41FA5}">
                      <a16:colId xmlns:a16="http://schemas.microsoft.com/office/drawing/2014/main" val="2506887277"/>
                    </a:ext>
                  </a:extLst>
                </a:gridCol>
                <a:gridCol w="2911475">
                  <a:extLst>
                    <a:ext uri="{9D8B030D-6E8A-4147-A177-3AD203B41FA5}">
                      <a16:colId xmlns:a16="http://schemas.microsoft.com/office/drawing/2014/main" val="69835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185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HLW5R-2C7LF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FFC &amp; FPC Connectors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$0.099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543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LM5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 rail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7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Maxon 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Rotation 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751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Maxon Gear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Gear 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385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Maxon Encoder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Encoder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566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PQ12-63-12-P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 Actuator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255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Galil Control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26428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1935DAB-38FE-48E3-F6BA-C800E771F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616" y="4738835"/>
            <a:ext cx="1495634" cy="1743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C2A7A-E289-6652-8C67-CC9E3B56F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05" y="4872914"/>
            <a:ext cx="2257790" cy="850762"/>
          </a:xfrm>
          <a:prstGeom prst="rect">
            <a:avLst/>
          </a:prstGeom>
        </p:spPr>
      </p:pic>
      <p:pic>
        <p:nvPicPr>
          <p:cNvPr id="9" name="Picture 8" descr="A close-up of a piece of metal&#10;&#10;Description automatically generated with low confidence">
            <a:extLst>
              <a:ext uri="{FF2B5EF4-FFF2-40B4-BE49-F238E27FC236}">
                <a16:creationId xmlns:a16="http://schemas.microsoft.com/office/drawing/2014/main" id="{142B429B-FC9B-1883-053D-76D940205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940" y="4867275"/>
            <a:ext cx="2349625" cy="14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9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11</a:t>
            </a:fld>
            <a:endParaRPr lang="en-CN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5C5B225-47C8-034F-EE0F-044B87E53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8183" y="2942193"/>
            <a:ext cx="4635633" cy="973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/>
              <a:t>Have FUN!!!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</p:spTree>
    <p:extLst>
      <p:ext uri="{BB962C8B-B14F-4D97-AF65-F5344CB8AC3E}">
        <p14:creationId xmlns:p14="http://schemas.microsoft.com/office/powerpoint/2010/main" val="46967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2</a:t>
            </a:fld>
            <a:endParaRPr lang="en-CN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5C5B225-47C8-034F-EE0F-044B87E53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588" y="954800"/>
            <a:ext cx="2985922" cy="107885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Continuum Robot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  <p:pic>
        <p:nvPicPr>
          <p:cNvPr id="15" name="无标题视频——使用Clipchamp制作 (1)">
            <a:hlinkClick r:id="" action="ppaction://media"/>
            <a:extLst>
              <a:ext uri="{FF2B5EF4-FFF2-40B4-BE49-F238E27FC236}">
                <a16:creationId xmlns:a16="http://schemas.microsoft.com/office/drawing/2014/main" id="{8865E831-DCB0-8708-8571-73E246D4C3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03" t="2911" r="1457" b="1730"/>
          <a:stretch/>
        </p:blipFill>
        <p:spPr>
          <a:xfrm>
            <a:off x="6747242" y="1567652"/>
            <a:ext cx="4606558" cy="2546240"/>
          </a:xfrm>
          <a:prstGeom prst="rect">
            <a:avLst/>
          </a:prstGeom>
        </p:spPr>
      </p:pic>
      <p:pic>
        <p:nvPicPr>
          <p:cNvPr id="16" name="Picture 10" descr="Diagram&#10;&#10;Description automatically generated">
            <a:extLst>
              <a:ext uri="{FF2B5EF4-FFF2-40B4-BE49-F238E27FC236}">
                <a16:creationId xmlns:a16="http://schemas.microsoft.com/office/drawing/2014/main" id="{644F76AC-7DF6-7992-1C2D-B32B609E6D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155" b="-629"/>
          <a:stretch/>
        </p:blipFill>
        <p:spPr>
          <a:xfrm>
            <a:off x="6747242" y="4260741"/>
            <a:ext cx="2372659" cy="1268470"/>
          </a:xfrm>
          <a:prstGeom prst="rect">
            <a:avLst/>
          </a:prstGeom>
        </p:spPr>
      </p:pic>
      <p:pic>
        <p:nvPicPr>
          <p:cNvPr id="17" name="Picture 10" descr="Diagram&#10;&#10;Description automatically generated">
            <a:extLst>
              <a:ext uri="{FF2B5EF4-FFF2-40B4-BE49-F238E27FC236}">
                <a16:creationId xmlns:a16="http://schemas.microsoft.com/office/drawing/2014/main" id="{A7DE805A-7D56-840D-4C55-6D0C83DBF4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831" r="169" b="-629"/>
          <a:stretch/>
        </p:blipFill>
        <p:spPr>
          <a:xfrm>
            <a:off x="9020549" y="4260741"/>
            <a:ext cx="2333251" cy="1268470"/>
          </a:xfrm>
          <a:prstGeom prst="rect">
            <a:avLst/>
          </a:prstGeom>
        </p:spPr>
      </p:pic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58E1CA64-B18F-8032-EF57-F6CEF05F736F}"/>
              </a:ext>
            </a:extLst>
          </p:cNvPr>
          <p:cNvSpPr txBox="1">
            <a:spLocks/>
          </p:cNvSpPr>
          <p:nvPr/>
        </p:nvSpPr>
        <p:spPr>
          <a:xfrm>
            <a:off x="7048403" y="5717485"/>
            <a:ext cx="2372659" cy="729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Extra Flexible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5867C5A3-1AEF-C803-0726-02EB58D60351}"/>
              </a:ext>
            </a:extLst>
          </p:cNvPr>
          <p:cNvSpPr txBox="1">
            <a:spLocks/>
          </p:cNvSpPr>
          <p:nvPr/>
        </p:nvSpPr>
        <p:spPr>
          <a:xfrm>
            <a:off x="9784783" y="5717485"/>
            <a:ext cx="1569017" cy="729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Elaborate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40D877F-454B-3BA6-E846-090588F032F3}"/>
              </a:ext>
            </a:extLst>
          </p:cNvPr>
          <p:cNvSpPr/>
          <p:nvPr/>
        </p:nvSpPr>
        <p:spPr>
          <a:xfrm>
            <a:off x="8992109" y="5756636"/>
            <a:ext cx="487366" cy="261610"/>
          </a:xfrm>
          <a:prstGeom prst="rightArrow">
            <a:avLst/>
          </a:prstGeom>
          <a:solidFill>
            <a:srgbClr val="E5EE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DC7C53D2-AE00-9E0E-9AD3-598AE24AFDA5}"/>
              </a:ext>
            </a:extLst>
          </p:cNvPr>
          <p:cNvSpPr txBox="1">
            <a:spLocks/>
          </p:cNvSpPr>
          <p:nvPr/>
        </p:nvSpPr>
        <p:spPr>
          <a:xfrm>
            <a:off x="1509149" y="958215"/>
            <a:ext cx="2985922" cy="5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Retinal Surgery</a:t>
            </a: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C40A49F9-5521-34F6-1259-F277555D4FA0}"/>
              </a:ext>
            </a:extLst>
          </p:cNvPr>
          <p:cNvSpPr txBox="1">
            <a:spLocks/>
          </p:cNvSpPr>
          <p:nvPr/>
        </p:nvSpPr>
        <p:spPr>
          <a:xfrm>
            <a:off x="364791" y="4260741"/>
            <a:ext cx="6581373" cy="2186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Retinal Degenerative Diseases</a:t>
            </a:r>
          </a:p>
          <a:p>
            <a:pPr lvl="1"/>
            <a:r>
              <a:rPr lang="en-US" sz="2000" dirty="0"/>
              <a:t>incurable blindness</a:t>
            </a:r>
          </a:p>
          <a:p>
            <a:pPr lvl="1"/>
            <a:r>
              <a:rPr lang="en-US" sz="2000" dirty="0"/>
              <a:t>affect 200M people</a:t>
            </a:r>
          </a:p>
          <a:p>
            <a:r>
              <a:rPr lang="en-US" sz="2000" dirty="0"/>
              <a:t> Subretinal Injection</a:t>
            </a:r>
          </a:p>
          <a:p>
            <a:pPr lvl="1"/>
            <a:r>
              <a:rPr lang="en-US" sz="2000" dirty="0"/>
              <a:t>deliver effective gene therapy pharmaceuticals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41580E77-28C2-15C3-3BEB-253FEC0FB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797" y="1662542"/>
            <a:ext cx="5397309" cy="23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3</a:t>
            </a:fld>
            <a:endParaRPr lang="en-CN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Applications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B1E51ED4-189D-C820-57F7-0AE46D738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" r="2761"/>
          <a:stretch/>
        </p:blipFill>
        <p:spPr>
          <a:xfrm>
            <a:off x="300474" y="1511259"/>
            <a:ext cx="3888716" cy="4131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60B841-630D-2774-C067-BD3483D78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217" y="1068881"/>
            <a:ext cx="737932" cy="2119976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5C5B225-47C8-034F-EE0F-044B87E53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0317" y="1511259"/>
            <a:ext cx="5342296" cy="44595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Subretinal injection</a:t>
            </a:r>
          </a:p>
          <a:p>
            <a:pPr lvl="1"/>
            <a:r>
              <a:rPr lang="en-US" dirty="0"/>
              <a:t>minimal access</a:t>
            </a:r>
          </a:p>
          <a:p>
            <a:pPr lvl="1"/>
            <a:r>
              <a:rPr lang="en-US" dirty="0"/>
              <a:t>between scleral and choroidal layers</a:t>
            </a:r>
          </a:p>
          <a:p>
            <a:pPr lvl="1"/>
            <a:r>
              <a:rPr lang="en-US" dirty="0"/>
              <a:t>average eye diameter 22-25 mm</a:t>
            </a:r>
          </a:p>
          <a:p>
            <a:pPr lvl="1"/>
            <a:r>
              <a:rPr lang="en-US" dirty="0"/>
              <a:t>avoid puncture of retinal</a:t>
            </a:r>
            <a:endParaRPr lang="en-US" dirty="0">
              <a:cs typeface="Arial"/>
            </a:endParaRPr>
          </a:p>
          <a:p>
            <a:pPr lvl="1"/>
            <a:endParaRPr lang="en-US" dirty="0"/>
          </a:p>
          <a:p>
            <a:r>
              <a:rPr lang="en-US" dirty="0"/>
              <a:t>Potential</a:t>
            </a:r>
          </a:p>
          <a:p>
            <a:pPr lvl="1"/>
            <a:r>
              <a:rPr lang="en-US" dirty="0"/>
              <a:t>effective minimally-invasive tools 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small actuated continuum wire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322447E-6CC9-CC11-D04A-2AE62A28A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205" y="1460315"/>
            <a:ext cx="1923097" cy="43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368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4</a:t>
            </a:fld>
            <a:endParaRPr lang="en-CN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322BCCB6-E1ED-F251-ECF6-E8A79DD56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960" y="2759402"/>
            <a:ext cx="3308231" cy="2070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End effector</a:t>
            </a:r>
          </a:p>
          <a:p>
            <a:r>
              <a:rPr lang="en-US" sz="2000"/>
              <a:t>4 DoF</a:t>
            </a:r>
          </a:p>
          <a:p>
            <a:r>
              <a:rPr lang="en-US" sz="2000"/>
              <a:t>Easy to curve</a:t>
            </a:r>
          </a:p>
          <a:p>
            <a:r>
              <a:rPr lang="en-US" sz="2000"/>
              <a:t>Easy to slide</a:t>
            </a:r>
          </a:p>
          <a:p>
            <a:r>
              <a:rPr lang="en-US" sz="2000"/>
              <a:t>Material test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  <p:pic>
        <p:nvPicPr>
          <p:cNvPr id="28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DE7715-58A4-9C18-EBA6-73983FA5A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210"/>
          <a:stretch/>
        </p:blipFill>
        <p:spPr>
          <a:xfrm rot="18306032">
            <a:off x="1328248" y="686104"/>
            <a:ext cx="1355545" cy="301593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C05B57-F455-FD58-B354-D15D9C244E0E}"/>
              </a:ext>
            </a:extLst>
          </p:cNvPr>
          <p:cNvCxnSpPr>
            <a:cxnSpLocks/>
          </p:cNvCxnSpPr>
          <p:nvPr/>
        </p:nvCxnSpPr>
        <p:spPr>
          <a:xfrm>
            <a:off x="2688300" y="3194406"/>
            <a:ext cx="1882370" cy="1293963"/>
          </a:xfrm>
          <a:prstGeom prst="line">
            <a:avLst/>
          </a:prstGeom>
          <a:ln w="38100">
            <a:solidFill>
              <a:srgbClr val="424D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EDC32F61-E9E0-9F2C-1DFA-46EB3732E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604" y="3731699"/>
            <a:ext cx="2014374" cy="129363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7C8715-00E2-888E-E2A7-5774DB17AB59}"/>
              </a:ext>
            </a:extLst>
          </p:cNvPr>
          <p:cNvCxnSpPr>
            <a:cxnSpLocks/>
          </p:cNvCxnSpPr>
          <p:nvPr/>
        </p:nvCxnSpPr>
        <p:spPr>
          <a:xfrm>
            <a:off x="3073613" y="2521545"/>
            <a:ext cx="1707937" cy="1210154"/>
          </a:xfrm>
          <a:prstGeom prst="line">
            <a:avLst/>
          </a:prstGeom>
          <a:ln w="38100">
            <a:solidFill>
              <a:srgbClr val="424D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32418586-5E7B-A66D-20EC-E1199B369ECF}"/>
              </a:ext>
            </a:extLst>
          </p:cNvPr>
          <p:cNvSpPr txBox="1">
            <a:spLocks/>
          </p:cNvSpPr>
          <p:nvPr/>
        </p:nvSpPr>
        <p:spPr>
          <a:xfrm>
            <a:off x="3918014" y="5176145"/>
            <a:ext cx="3308231" cy="2070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Rotation motor</a:t>
            </a:r>
          </a:p>
          <a:p>
            <a:r>
              <a:rPr lang="en-US" sz="2000"/>
              <a:t>Maxon </a:t>
            </a:r>
          </a:p>
          <a:p>
            <a:r>
              <a:rPr lang="en-US" sz="2000"/>
              <a:t>Gear box and encoders</a:t>
            </a:r>
          </a:p>
          <a:p>
            <a:endParaRPr lang="en-US" sz="2000"/>
          </a:p>
        </p:txBody>
      </p:sp>
      <p:sp>
        <p:nvSpPr>
          <p:cNvPr id="40" name="Arrow: Curved Down 39">
            <a:extLst>
              <a:ext uri="{FF2B5EF4-FFF2-40B4-BE49-F238E27FC236}">
                <a16:creationId xmlns:a16="http://schemas.microsoft.com/office/drawing/2014/main" id="{8AE10206-E967-2CBE-6453-FD18CADB36A6}"/>
              </a:ext>
            </a:extLst>
          </p:cNvPr>
          <p:cNvSpPr/>
          <p:nvPr/>
        </p:nvSpPr>
        <p:spPr>
          <a:xfrm rot="2162765">
            <a:off x="5663834" y="3901482"/>
            <a:ext cx="327283" cy="378130"/>
          </a:xfrm>
          <a:prstGeom prst="curvedDownArrow">
            <a:avLst>
              <a:gd name="adj1" fmla="val 10353"/>
              <a:gd name="adj2" fmla="val 50000"/>
              <a:gd name="adj3" fmla="val 25000"/>
            </a:avLst>
          </a:prstGeom>
          <a:solidFill>
            <a:srgbClr val="EB5B0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75A79A0-8364-1A70-F4F2-60FA04EDE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770" y="5310993"/>
            <a:ext cx="1451414" cy="979235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0853D0-C2C8-E487-AAE8-EE03276013B5}"/>
              </a:ext>
            </a:extLst>
          </p:cNvPr>
          <p:cNvCxnSpPr>
            <a:cxnSpLocks/>
          </p:cNvCxnSpPr>
          <p:nvPr/>
        </p:nvCxnSpPr>
        <p:spPr>
          <a:xfrm>
            <a:off x="6537110" y="4954445"/>
            <a:ext cx="678297" cy="465337"/>
          </a:xfrm>
          <a:prstGeom prst="line">
            <a:avLst/>
          </a:prstGeom>
          <a:ln w="38100">
            <a:solidFill>
              <a:srgbClr val="424D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59A9D3F0-D47C-170A-5325-6A6B8C9A5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64607">
            <a:off x="8269427" y="2668190"/>
            <a:ext cx="1248576" cy="2469529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B67D31-F9FB-03CD-BF70-225A603039BD}"/>
              </a:ext>
            </a:extLst>
          </p:cNvPr>
          <p:cNvCxnSpPr>
            <a:cxnSpLocks/>
          </p:cNvCxnSpPr>
          <p:nvPr/>
        </p:nvCxnSpPr>
        <p:spPr>
          <a:xfrm flipV="1">
            <a:off x="6835763" y="3479079"/>
            <a:ext cx="1256310" cy="1682156"/>
          </a:xfrm>
          <a:prstGeom prst="line">
            <a:avLst/>
          </a:prstGeom>
          <a:ln w="38100">
            <a:solidFill>
              <a:srgbClr val="424D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8A9187C-9333-343D-F33B-FC8878DC789E}"/>
              </a:ext>
            </a:extLst>
          </p:cNvPr>
          <p:cNvCxnSpPr>
            <a:cxnSpLocks/>
          </p:cNvCxnSpPr>
          <p:nvPr/>
        </p:nvCxnSpPr>
        <p:spPr>
          <a:xfrm>
            <a:off x="8569537" y="2809633"/>
            <a:ext cx="593545" cy="384773"/>
          </a:xfrm>
          <a:prstGeom prst="straightConnector1">
            <a:avLst/>
          </a:prstGeom>
          <a:ln w="28575">
            <a:solidFill>
              <a:srgbClr val="EE702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10">
            <a:extLst>
              <a:ext uri="{FF2B5EF4-FFF2-40B4-BE49-F238E27FC236}">
                <a16:creationId xmlns:a16="http://schemas.microsoft.com/office/drawing/2014/main" id="{84A1E67B-7B0C-6080-D888-65C9CB711DA5}"/>
              </a:ext>
            </a:extLst>
          </p:cNvPr>
          <p:cNvSpPr txBox="1">
            <a:spLocks/>
          </p:cNvSpPr>
          <p:nvPr/>
        </p:nvSpPr>
        <p:spPr>
          <a:xfrm>
            <a:off x="7058190" y="1292113"/>
            <a:ext cx="3308231" cy="2070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Linear actuator</a:t>
            </a:r>
          </a:p>
          <a:p>
            <a:r>
              <a:rPr lang="en-US" sz="2000" dirty="0"/>
              <a:t>Actuonix PQ12</a:t>
            </a:r>
          </a:p>
          <a:p>
            <a:r>
              <a:rPr lang="en-US" sz="2000" dirty="0"/>
              <a:t>Stepper screw combo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7" name="Arrow: Curved Down 66">
            <a:extLst>
              <a:ext uri="{FF2B5EF4-FFF2-40B4-BE49-F238E27FC236}">
                <a16:creationId xmlns:a16="http://schemas.microsoft.com/office/drawing/2014/main" id="{A8F645A1-1199-CE03-93BB-A0D94D633110}"/>
              </a:ext>
            </a:extLst>
          </p:cNvPr>
          <p:cNvSpPr/>
          <p:nvPr/>
        </p:nvSpPr>
        <p:spPr>
          <a:xfrm rot="2162765">
            <a:off x="3249335" y="3916982"/>
            <a:ext cx="327283" cy="378130"/>
          </a:xfrm>
          <a:prstGeom prst="curvedDownArrow">
            <a:avLst>
              <a:gd name="adj1" fmla="val 10353"/>
              <a:gd name="adj2" fmla="val 50000"/>
              <a:gd name="adj3" fmla="val 25000"/>
            </a:avLst>
          </a:prstGeom>
          <a:solidFill>
            <a:srgbClr val="EB5B0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6D4EBD7-1A0A-6B12-06DB-1DE1D8C08AE7}"/>
              </a:ext>
            </a:extLst>
          </p:cNvPr>
          <p:cNvCxnSpPr>
            <a:cxnSpLocks/>
          </p:cNvCxnSpPr>
          <p:nvPr/>
        </p:nvCxnSpPr>
        <p:spPr>
          <a:xfrm>
            <a:off x="3381042" y="3522207"/>
            <a:ext cx="621083" cy="411577"/>
          </a:xfrm>
          <a:prstGeom prst="straightConnector1">
            <a:avLst/>
          </a:prstGeom>
          <a:ln w="28575">
            <a:solidFill>
              <a:srgbClr val="EE702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AE6DC1-DA83-3C60-7EF6-B0C7B7144C21}"/>
              </a:ext>
            </a:extLst>
          </p:cNvPr>
          <p:cNvCxnSpPr>
            <a:cxnSpLocks/>
          </p:cNvCxnSpPr>
          <p:nvPr/>
        </p:nvCxnSpPr>
        <p:spPr>
          <a:xfrm>
            <a:off x="8755811" y="5800610"/>
            <a:ext cx="1503500" cy="0"/>
          </a:xfrm>
          <a:prstGeom prst="line">
            <a:avLst/>
          </a:prstGeom>
          <a:ln w="38100">
            <a:solidFill>
              <a:srgbClr val="424D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4B6873A-A6E1-C490-9CE2-E213F2CF89F8}"/>
              </a:ext>
            </a:extLst>
          </p:cNvPr>
          <p:cNvCxnSpPr>
            <a:cxnSpLocks/>
          </p:cNvCxnSpPr>
          <p:nvPr/>
        </p:nvCxnSpPr>
        <p:spPr>
          <a:xfrm>
            <a:off x="10064056" y="4509181"/>
            <a:ext cx="507967" cy="409574"/>
          </a:xfrm>
          <a:prstGeom prst="line">
            <a:avLst/>
          </a:prstGeom>
          <a:ln w="38100">
            <a:solidFill>
              <a:srgbClr val="424D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ECD3F61-9F02-5EB5-E18F-2B8D7B307D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9391" y="4920439"/>
            <a:ext cx="1597345" cy="1435911"/>
          </a:xfrm>
          <a:prstGeom prst="rect">
            <a:avLst/>
          </a:prstGeom>
        </p:spPr>
      </p:pic>
      <p:sp>
        <p:nvSpPr>
          <p:cNvPr id="78" name="Content Placeholder 10">
            <a:extLst>
              <a:ext uri="{FF2B5EF4-FFF2-40B4-BE49-F238E27FC236}">
                <a16:creationId xmlns:a16="http://schemas.microsoft.com/office/drawing/2014/main" id="{147518A2-629B-B1D1-EBEF-B222B3438BA1}"/>
              </a:ext>
            </a:extLst>
          </p:cNvPr>
          <p:cNvSpPr txBox="1">
            <a:spLocks/>
          </p:cNvSpPr>
          <p:nvPr/>
        </p:nvSpPr>
        <p:spPr>
          <a:xfrm>
            <a:off x="8842851" y="6147204"/>
            <a:ext cx="2691029" cy="63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Motion Controller</a:t>
            </a:r>
          </a:p>
        </p:txBody>
      </p:sp>
    </p:spTree>
    <p:extLst>
      <p:ext uri="{BB962C8B-B14F-4D97-AF65-F5344CB8AC3E}">
        <p14:creationId xmlns:p14="http://schemas.microsoft.com/office/powerpoint/2010/main" val="11625411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4165471-A4C7-632D-4D7C-B4623D6AEC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86"/>
          <a:stretch/>
        </p:blipFill>
        <p:spPr>
          <a:xfrm>
            <a:off x="5312801" y="802136"/>
            <a:ext cx="5471822" cy="244755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5</a:t>
            </a:fld>
            <a:endParaRPr lang="en-CN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Control 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322BCCB6-E1ED-F251-ECF6-E8A79DD56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928" y="988587"/>
            <a:ext cx="5179759" cy="2074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Low-level control</a:t>
            </a:r>
          </a:p>
          <a:p>
            <a:r>
              <a:rPr lang="en-US" sz="2000" dirty="0"/>
              <a:t>Interact with the physical process</a:t>
            </a:r>
          </a:p>
          <a:p>
            <a:r>
              <a:rPr lang="en-US" sz="2000" dirty="0"/>
              <a:t>PID for individual motor control</a:t>
            </a:r>
          </a:p>
          <a:p>
            <a:r>
              <a:rPr lang="en-US" sz="2000" dirty="0">
                <a:cs typeface="Arial"/>
              </a:rPr>
              <a:t>Galil or other Motor controller Library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8968F5B-8A44-3EDE-681D-34BF53DDB76B}"/>
              </a:ext>
            </a:extLst>
          </p:cNvPr>
          <p:cNvSpPr txBox="1">
            <a:spLocks/>
          </p:cNvSpPr>
          <p:nvPr/>
        </p:nvSpPr>
        <p:spPr>
          <a:xfrm>
            <a:off x="307570" y="3270514"/>
            <a:ext cx="5179759" cy="2447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High-level control</a:t>
            </a:r>
          </a:p>
          <a:p>
            <a:r>
              <a:rPr lang="en-US" sz="2000" dirty="0"/>
              <a:t>Integrate the system</a:t>
            </a:r>
          </a:p>
          <a:p>
            <a:r>
              <a:rPr lang="en-US" sz="2000" dirty="0"/>
              <a:t>ROS control library</a:t>
            </a:r>
            <a:endParaRPr lang="en-US" sz="2000" dirty="0">
              <a:cs typeface="Arial"/>
            </a:endParaRPr>
          </a:p>
          <a:p>
            <a:r>
              <a:rPr lang="en-US" sz="2000" dirty="0"/>
              <a:t>CISST</a:t>
            </a:r>
          </a:p>
        </p:txBody>
      </p:sp>
      <p:pic>
        <p:nvPicPr>
          <p:cNvPr id="8" name="无标题视频——使用Clipchamp制作">
            <a:hlinkClick r:id="" action="ppaction://media"/>
            <a:extLst>
              <a:ext uri="{FF2B5EF4-FFF2-40B4-BE49-F238E27FC236}">
                <a16:creationId xmlns:a16="http://schemas.microsoft.com/office/drawing/2014/main" id="{7E472B78-ED99-7E22-C72F-FF8E78431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80" t="2298" r="2427" b="1435"/>
          <a:stretch/>
        </p:blipFill>
        <p:spPr>
          <a:xfrm>
            <a:off x="3456433" y="3479835"/>
            <a:ext cx="4626206" cy="2604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F52429-CE52-BAB3-5829-204A8EB6B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661" y="3343955"/>
            <a:ext cx="3785956" cy="29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6</a:t>
            </a:fld>
            <a:endParaRPr lang="en-CN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Modelling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5C5B225-47C8-034F-EE0F-044B87E53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0314" y="1143876"/>
            <a:ext cx="5181600" cy="5171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Novel-designed end effector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322BCCB6-E1ED-F251-ECF6-E8A79DD56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427" y="1143875"/>
            <a:ext cx="3891947" cy="5171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Tuning &amp; Constraints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Size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Thickness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Curvature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Size of housing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Number of the control wires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etc.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0380BE-1A4F-F3A7-E9EB-E1A477999129}"/>
              </a:ext>
            </a:extLst>
          </p:cNvPr>
          <p:cNvGrpSpPr/>
          <p:nvPr/>
        </p:nvGrpSpPr>
        <p:grpSpPr>
          <a:xfrm>
            <a:off x="212804" y="1955538"/>
            <a:ext cx="8272787" cy="4379217"/>
            <a:chOff x="1932675" y="2420245"/>
            <a:chExt cx="8966974" cy="48042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3451FBF7-914B-9A26-501D-E44347922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93" t="10877" r="20016" b="18019"/>
            <a:stretch/>
          </p:blipFill>
          <p:spPr>
            <a:xfrm>
              <a:off x="1932675" y="2420245"/>
              <a:ext cx="8602597" cy="4289173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84E46E5-B510-A9AD-2AE7-7BAA93D7031C}"/>
                </a:ext>
              </a:extLst>
            </p:cNvPr>
            <p:cNvCxnSpPr/>
            <p:nvPr/>
          </p:nvCxnSpPr>
          <p:spPr>
            <a:xfrm flipV="1">
              <a:off x="4712998" y="5922884"/>
              <a:ext cx="3171092" cy="390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F00391A-C34D-FCFB-F860-3F899A88D84A}"/>
                </a:ext>
              </a:extLst>
            </p:cNvPr>
            <p:cNvCxnSpPr>
              <a:cxnSpLocks/>
            </p:cNvCxnSpPr>
            <p:nvPr/>
          </p:nvCxnSpPr>
          <p:spPr>
            <a:xfrm>
              <a:off x="9607383" y="2790867"/>
              <a:ext cx="5860" cy="191086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2D5BCD5-9C8E-6CDD-2DCA-399FF913B9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1088" y="3356812"/>
              <a:ext cx="13678" cy="7580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8BF3E4-8B29-2BAF-3F2D-3C5DFAE8FAA6}"/>
                </a:ext>
              </a:extLst>
            </p:cNvPr>
            <p:cNvCxnSpPr>
              <a:cxnSpLocks/>
            </p:cNvCxnSpPr>
            <p:nvPr/>
          </p:nvCxnSpPr>
          <p:spPr>
            <a:xfrm>
              <a:off x="8503458" y="6278479"/>
              <a:ext cx="5860" cy="18170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5DF3D1B-594D-097D-28D7-7E9429E91FEA}"/>
                </a:ext>
              </a:extLst>
            </p:cNvPr>
            <p:cNvCxnSpPr>
              <a:cxnSpLocks/>
            </p:cNvCxnSpPr>
            <p:nvPr/>
          </p:nvCxnSpPr>
          <p:spPr>
            <a:xfrm>
              <a:off x="2934997" y="4959636"/>
              <a:ext cx="1774091" cy="586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29C097-04B5-7502-A6FF-B6AE00F48E34}"/>
                </a:ext>
              </a:extLst>
            </p:cNvPr>
            <p:cNvSpPr txBox="1"/>
            <p:nvPr/>
          </p:nvSpPr>
          <p:spPr>
            <a:xfrm>
              <a:off x="5266425" y="5571679"/>
              <a:ext cx="2743199" cy="78853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Arial"/>
                </a:rPr>
                <a:t>L – wire length to motors</a:t>
              </a:r>
              <a:endParaRPr lang="en-US" i="1"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86B67F-3A1F-C43B-DE87-3AF2F816AD7B}"/>
                </a:ext>
              </a:extLst>
            </p:cNvPr>
            <p:cNvSpPr txBox="1"/>
            <p:nvPr/>
          </p:nvSpPr>
          <p:spPr>
            <a:xfrm>
              <a:off x="6992538" y="3396308"/>
              <a:ext cx="2743199" cy="45059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cs typeface="Arial"/>
                </a:rPr>
                <a:t>w – end width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F83014-76D7-7427-FF87-F6CCE5A210E2}"/>
                </a:ext>
              </a:extLst>
            </p:cNvPr>
            <p:cNvSpPr txBox="1"/>
            <p:nvPr/>
          </p:nvSpPr>
          <p:spPr>
            <a:xfrm>
              <a:off x="5113781" y="6855113"/>
              <a:ext cx="234266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n-US"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AE964D-E8DB-2858-CBBF-0F9266299C28}"/>
                </a:ext>
              </a:extLst>
            </p:cNvPr>
            <p:cNvSpPr txBox="1"/>
            <p:nvPr/>
          </p:nvSpPr>
          <p:spPr>
            <a:xfrm>
              <a:off x="2203327" y="2472301"/>
              <a:ext cx="2011792" cy="78853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d– loop </a:t>
              </a:r>
            </a:p>
            <a:p>
              <a:r>
                <a:rPr lang="en-US"/>
                <a:t>diameter</a:t>
              </a:r>
              <a:endParaRPr lang="en-US">
                <a:cs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5DDF91-B804-782C-4835-3DF87EFCD10B}"/>
                </a:ext>
              </a:extLst>
            </p:cNvPr>
            <p:cNvSpPr txBox="1"/>
            <p:nvPr/>
          </p:nvSpPr>
          <p:spPr>
            <a:xfrm>
              <a:off x="8568937" y="5983382"/>
              <a:ext cx="2330712" cy="78853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 – cross-section diameter</a:t>
              </a:r>
              <a:endParaRPr lang="en-US"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683DDC-0B21-CAE1-D0BB-05EC7EC2B496}"/>
                </a:ext>
              </a:extLst>
            </p:cNvPr>
            <p:cNvSpPr txBox="1"/>
            <p:nvPr/>
          </p:nvSpPr>
          <p:spPr>
            <a:xfrm>
              <a:off x="3537270" y="4965989"/>
              <a:ext cx="2743199" cy="45059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h– cross height</a:t>
              </a:r>
              <a:endParaRPr lang="en-US" err="1">
                <a:cs typeface="Arial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8AB4613-E69C-00B5-48A3-DC311E31BB8E}"/>
                </a:ext>
              </a:extLst>
            </p:cNvPr>
            <p:cNvSpPr/>
            <p:nvPr/>
          </p:nvSpPr>
          <p:spPr>
            <a:xfrm rot="5400000">
              <a:off x="8124227" y="4529644"/>
              <a:ext cx="654539" cy="361462"/>
            </a:xfrm>
            <a:prstGeom prst="curved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Arrow: Curved Down 20">
              <a:extLst>
                <a:ext uri="{FF2B5EF4-FFF2-40B4-BE49-F238E27FC236}">
                  <a16:creationId xmlns:a16="http://schemas.microsoft.com/office/drawing/2014/main" id="{E2B671B0-7D1C-0DB7-67D3-1EEB1C6A350A}"/>
                </a:ext>
              </a:extLst>
            </p:cNvPr>
            <p:cNvSpPr/>
            <p:nvPr/>
          </p:nvSpPr>
          <p:spPr>
            <a:xfrm rot="5400000" flipH="1">
              <a:off x="8187728" y="2619759"/>
              <a:ext cx="634999" cy="390769"/>
            </a:xfrm>
            <a:prstGeom prst="curved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BDA51B-C124-F567-DB89-04E2F21CC9B3}"/>
                </a:ext>
              </a:extLst>
            </p:cNvPr>
            <p:cNvSpPr txBox="1"/>
            <p:nvPr/>
          </p:nvSpPr>
          <p:spPr>
            <a:xfrm>
              <a:off x="7456442" y="5052934"/>
              <a:ext cx="321212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 – rotational displacement</a:t>
              </a:r>
              <a:endParaRPr lang="en-US">
                <a:cs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349CA18-D32B-9876-EF31-14477D388A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94611" y="2961157"/>
              <a:ext cx="212502" cy="2661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175943-A83B-3262-53B0-83B901E78EB5}"/>
                </a:ext>
              </a:extLst>
            </p:cNvPr>
            <p:cNvSpPr txBox="1"/>
            <p:nvPr/>
          </p:nvSpPr>
          <p:spPr>
            <a:xfrm>
              <a:off x="4116545" y="3261326"/>
              <a:ext cx="3043706" cy="45059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err="1">
                  <a:cs typeface="Arial"/>
                </a:rPr>
                <a:t>s_d</a:t>
              </a:r>
              <a:r>
                <a:rPr lang="en-US">
                  <a:cs typeface="Arial"/>
                </a:rPr>
                <a:t> – spline definition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3288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hart, radar chart&#10;&#10;Description automatically generated">
            <a:extLst>
              <a:ext uri="{FF2B5EF4-FFF2-40B4-BE49-F238E27FC236}">
                <a16:creationId xmlns:a16="http://schemas.microsoft.com/office/drawing/2014/main" id="{EF838E86-5ECC-8AE7-EBDD-EFF3A296D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653" y="3505623"/>
            <a:ext cx="4352781" cy="32645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1AFD60-0832-00AC-D194-FC558EC598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52"/>
          <a:stretch/>
        </p:blipFill>
        <p:spPr>
          <a:xfrm>
            <a:off x="338413" y="965667"/>
            <a:ext cx="3536803" cy="25811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7</a:t>
            </a:fld>
            <a:endParaRPr lang="en-CN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Modelling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322BCCB6-E1ED-F251-ECF6-E8A79DD56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9055" y="1185227"/>
            <a:ext cx="3799217" cy="51711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Try B-spline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sz="2000" dirty="0"/>
              <a:t>Multiple methods (Lagrange, least-square, etc.)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Flexible (control points)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3D modelling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BE18299-FF42-7863-E4CF-28868680CF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05" t="8090" r="4242" b="11218"/>
          <a:stretch/>
        </p:blipFill>
        <p:spPr>
          <a:xfrm>
            <a:off x="4042834" y="818776"/>
            <a:ext cx="3878603" cy="28749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1956CD4-F5B3-0320-1FD7-A1B983C1B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862" y="3351648"/>
            <a:ext cx="2138554" cy="342081"/>
          </a:xfrm>
          <a:prstGeom prst="rect">
            <a:avLst/>
          </a:prstGeom>
        </p:spPr>
      </p:pic>
      <p:pic>
        <p:nvPicPr>
          <p:cNvPr id="32" name="无标题视频——使用Clipchamp制作">
            <a:hlinkClick r:id="" action="ppaction://media"/>
            <a:extLst>
              <a:ext uri="{FF2B5EF4-FFF2-40B4-BE49-F238E27FC236}">
                <a16:creationId xmlns:a16="http://schemas.microsoft.com/office/drawing/2014/main" id="{3AE6CEC4-8B98-BC99-7947-04CA24281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323" t="6486" r="2690" b="4249"/>
          <a:stretch/>
        </p:blipFill>
        <p:spPr>
          <a:xfrm>
            <a:off x="493711" y="3545365"/>
            <a:ext cx="3226205" cy="303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7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8</a:t>
            </a:fld>
            <a:endParaRPr lang="en-CN" dirty="0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5C42AB5-C4B7-899D-F24A-59493DF4A9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0" r="2761"/>
          <a:stretch/>
        </p:blipFill>
        <p:spPr>
          <a:xfrm>
            <a:off x="374311" y="1719561"/>
            <a:ext cx="3888716" cy="4131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D762FC-C83F-35E9-EFC7-372F19A53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576" y="1472230"/>
            <a:ext cx="1486107" cy="1600423"/>
          </a:xfrm>
          <a:prstGeom prst="rect">
            <a:avLst/>
          </a:prstGeo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8A62064E-7EF2-5620-149F-AD3E0DD63A93}"/>
              </a:ext>
            </a:extLst>
          </p:cNvPr>
          <p:cNvSpPr/>
          <p:nvPr/>
        </p:nvSpPr>
        <p:spPr>
          <a:xfrm rot="2038955">
            <a:off x="1254328" y="2196762"/>
            <a:ext cx="1171575" cy="2695575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3C950842-E5C9-55D6-1091-489FB4AFB8FF}"/>
              </a:ext>
            </a:extLst>
          </p:cNvPr>
          <p:cNvSpPr/>
          <p:nvPr/>
        </p:nvSpPr>
        <p:spPr>
          <a:xfrm rot="14363159">
            <a:off x="2662887" y="1370086"/>
            <a:ext cx="933569" cy="1384753"/>
          </a:xfrm>
          <a:prstGeom prst="arc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FBC860-2D94-E7F8-6DD7-443AB1CB4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5074" y="3856502"/>
            <a:ext cx="2721692" cy="2838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715829-B214-3C6B-EA53-5E1135B771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5995" y="3544549"/>
            <a:ext cx="2229161" cy="2324424"/>
          </a:xfrm>
          <a:prstGeom prst="rect">
            <a:avLst/>
          </a:prstGeom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322BCCB6-E1ED-F251-ECF6-E8A79DD56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80799" y="1409733"/>
            <a:ext cx="4230224" cy="40385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C-curve</a:t>
            </a:r>
          </a:p>
          <a:p>
            <a:pPr>
              <a:lnSpc>
                <a:spcPct val="150000"/>
              </a:lnSpc>
            </a:pPr>
            <a:r>
              <a:rPr lang="en-US" dirty="0"/>
              <a:t>S-curve</a:t>
            </a:r>
          </a:p>
          <a:p>
            <a:pPr>
              <a:lnSpc>
                <a:spcPct val="150000"/>
              </a:lnSpc>
            </a:pPr>
            <a:r>
              <a:rPr lang="en-US" dirty="0"/>
              <a:t>D</a:t>
            </a:r>
            <a:r>
              <a:rPr lang="en-US" baseline="-25000" dirty="0"/>
              <a:t>eye</a:t>
            </a:r>
            <a:r>
              <a:rPr lang="en-US" dirty="0"/>
              <a:t> = 22 - 25 mm</a:t>
            </a:r>
          </a:p>
          <a:p>
            <a:pPr>
              <a:lnSpc>
                <a:spcPct val="150000"/>
              </a:lnSpc>
            </a:pPr>
            <a:r>
              <a:rPr lang="en-US" dirty="0"/>
              <a:t>Agar gel testing</a:t>
            </a:r>
          </a:p>
          <a:p>
            <a:pPr>
              <a:lnSpc>
                <a:spcPct val="150000"/>
              </a:lnSpc>
            </a:pPr>
            <a:r>
              <a:rPr lang="en-US" dirty="0"/>
              <a:t>Standards </a:t>
            </a:r>
          </a:p>
        </p:txBody>
      </p:sp>
      <p:pic>
        <p:nvPicPr>
          <p:cNvPr id="21" name="222">
            <a:hlinkClick r:id="" action="ppaction://media"/>
            <a:extLst>
              <a:ext uri="{FF2B5EF4-FFF2-40B4-BE49-F238E27FC236}">
                <a16:creationId xmlns:a16="http://schemas.microsoft.com/office/drawing/2014/main" id="{22A417DC-DF41-848E-DAB3-0D61A80AC2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24686" y="1003220"/>
            <a:ext cx="4212762" cy="2369679"/>
          </a:xfrm>
          <a:prstGeom prst="rect">
            <a:avLst/>
          </a:prstGeom>
        </p:spPr>
      </p:pic>
      <p:pic>
        <p:nvPicPr>
          <p:cNvPr id="22" name="111">
            <a:hlinkClick r:id="" action="ppaction://media"/>
            <a:extLst>
              <a:ext uri="{FF2B5EF4-FFF2-40B4-BE49-F238E27FC236}">
                <a16:creationId xmlns:a16="http://schemas.microsoft.com/office/drawing/2014/main" id="{9E242D44-858C-8702-0FF9-66B2E3839A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20196" y="3701065"/>
            <a:ext cx="4258631" cy="239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  <p:extLst>
    <p:ext uri="{6950BFC3-D8DA-4A85-94F7-54DA5524770B}">
      <p188:commentRel xmlns:p188="http://schemas.microsoft.com/office/powerpoint/2018/8/main" r:id="rId7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C8C93A-1D17-B50F-A045-B7C75E91B11C}"/>
              </a:ext>
            </a:extLst>
          </p:cNvPr>
          <p:cNvSpPr/>
          <p:nvPr/>
        </p:nvSpPr>
        <p:spPr>
          <a:xfrm>
            <a:off x="7882775" y="5699829"/>
            <a:ext cx="3916995" cy="119353"/>
          </a:xfrm>
          <a:prstGeom prst="roundRect">
            <a:avLst/>
          </a:prstGeom>
          <a:solidFill>
            <a:srgbClr val="FCE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0E57A8-DCDF-27B1-DD8D-C6685C137347}"/>
              </a:ext>
            </a:extLst>
          </p:cNvPr>
          <p:cNvSpPr/>
          <p:nvPr/>
        </p:nvSpPr>
        <p:spPr>
          <a:xfrm>
            <a:off x="3268103" y="5804407"/>
            <a:ext cx="6378341" cy="119353"/>
          </a:xfrm>
          <a:prstGeom prst="roundRect">
            <a:avLst/>
          </a:prstGeom>
          <a:solidFill>
            <a:srgbClr val="FAF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B969CB3-43EF-97B5-4BCA-227BD0C75136}"/>
              </a:ext>
            </a:extLst>
          </p:cNvPr>
          <p:cNvSpPr/>
          <p:nvPr/>
        </p:nvSpPr>
        <p:spPr>
          <a:xfrm>
            <a:off x="324928" y="5927842"/>
            <a:ext cx="5060885" cy="126248"/>
          </a:xfrm>
          <a:prstGeom prst="roundRect">
            <a:avLst/>
          </a:prstGeom>
          <a:solidFill>
            <a:srgbClr val="D5E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9766D2-2711-5F8F-96F4-4DBCCD2C6AD2}"/>
              </a:ext>
            </a:extLst>
          </p:cNvPr>
          <p:cNvSpPr/>
          <p:nvPr/>
        </p:nvSpPr>
        <p:spPr>
          <a:xfrm>
            <a:off x="192024" y="3838902"/>
            <a:ext cx="11868912" cy="1647498"/>
          </a:xfrm>
          <a:prstGeom prst="roundRect">
            <a:avLst/>
          </a:prstGeom>
          <a:solidFill>
            <a:srgbClr val="FCE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687831-27E0-E1E5-646F-F7261F7AEFC5}"/>
              </a:ext>
            </a:extLst>
          </p:cNvPr>
          <p:cNvSpPr/>
          <p:nvPr/>
        </p:nvSpPr>
        <p:spPr>
          <a:xfrm>
            <a:off x="192024" y="2330931"/>
            <a:ext cx="11868912" cy="1408176"/>
          </a:xfrm>
          <a:prstGeom prst="roundRect">
            <a:avLst/>
          </a:prstGeom>
          <a:solidFill>
            <a:srgbClr val="FAF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683436-F4DE-DE67-4C1B-C5E6B3C57A36}"/>
              </a:ext>
            </a:extLst>
          </p:cNvPr>
          <p:cNvSpPr/>
          <p:nvPr/>
        </p:nvSpPr>
        <p:spPr>
          <a:xfrm>
            <a:off x="192024" y="822960"/>
            <a:ext cx="11868912" cy="1408176"/>
          </a:xfrm>
          <a:prstGeom prst="roundRect">
            <a:avLst/>
          </a:prstGeom>
          <a:solidFill>
            <a:srgbClr val="D5E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747B5-B5D8-30CA-59F8-170B06B8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86335-21C0-C244-9042-1FE4995421B6}" type="slidenum">
              <a:rPr lang="en-CN" smtClean="0"/>
              <a:t>9</a:t>
            </a:fld>
            <a:endParaRPr lang="en-CN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073B739D-B52E-1F98-CD6C-3BD233771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136525"/>
            <a:ext cx="9242367" cy="43546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Deliverable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322BCCB6-E1ED-F251-ECF6-E8A79DD56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928" y="988587"/>
            <a:ext cx="11542143" cy="51711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MINIMAL:  </a:t>
            </a:r>
          </a:p>
          <a:p>
            <a:pPr lvl="1"/>
            <a:r>
              <a:rPr lang="en-US" sz="1800" dirty="0"/>
              <a:t>Design CAD Model for new robust CWM actuator </a:t>
            </a:r>
          </a:p>
          <a:p>
            <a:pPr lvl="1"/>
            <a:r>
              <a:rPr lang="en-US" sz="1800" dirty="0"/>
              <a:t>Select appropriate parts and make wiring plan including housing and motor controller </a:t>
            </a:r>
          </a:p>
          <a:p>
            <a:endParaRPr lang="en-US" sz="2000" dirty="0"/>
          </a:p>
          <a:p>
            <a:r>
              <a:rPr lang="en-US" sz="2000" dirty="0"/>
              <a:t>EXPECTED: </a:t>
            </a:r>
          </a:p>
          <a:p>
            <a:pPr lvl="1"/>
            <a:r>
              <a:rPr lang="en-US" sz="1800" dirty="0"/>
              <a:t>Construct new robust prototype iteration </a:t>
            </a:r>
          </a:p>
          <a:p>
            <a:pPr lvl="1"/>
            <a:r>
              <a:rPr lang="en-US" sz="1800" dirty="0"/>
              <a:t>Build basic ROS package for actuator control of all actuators with nitinol end effector attached </a:t>
            </a:r>
            <a:endParaRPr lang="en-US" sz="1800" dirty="0">
              <a:cs typeface="Arial"/>
            </a:endParaRPr>
          </a:p>
          <a:p>
            <a:endParaRPr lang="en-US" sz="2000" dirty="0"/>
          </a:p>
          <a:p>
            <a:r>
              <a:rPr lang="en-US" sz="2000" dirty="0"/>
              <a:t>IDEAL: </a:t>
            </a:r>
          </a:p>
          <a:p>
            <a:pPr lvl="1"/>
            <a:r>
              <a:rPr lang="en-US" sz="1800" dirty="0"/>
              <a:t>Develop removable mount hardware for SHER </a:t>
            </a:r>
          </a:p>
          <a:p>
            <a:pPr lvl="1"/>
            <a:r>
              <a:rPr lang="en-US" sz="1800" dirty="0"/>
              <a:t>Incorporate system in with SHER control system, demonstrate motion with SHER </a:t>
            </a:r>
          </a:p>
          <a:p>
            <a:pPr lvl="1"/>
            <a:r>
              <a:rPr lang="en-US" sz="1800" dirty="0"/>
              <a:t>Show motion of system inside of agar gel with integrated control, characterizing  C-curve and S-curve ability.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6DC6-6D51-1B5D-E51C-ACCCF680F8A0}"/>
              </a:ext>
            </a:extLst>
          </p:cNvPr>
          <p:cNvSpPr txBox="1"/>
          <p:nvPr/>
        </p:nvSpPr>
        <p:spPr>
          <a:xfrm>
            <a:off x="0" y="6582102"/>
            <a:ext cx="421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u="sng"/>
              <a:t>CIS II Spring 2023 601.656 Copyright </a:t>
            </a:r>
            <a:r>
              <a:rPr lang="en-US" altLang="zh-CN" sz="1400" u="sng" baseline="30000"/>
              <a:t>©</a:t>
            </a:r>
            <a:endParaRPr lang="en-US" sz="1100" u="sng" baseline="300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92A263-9259-C478-2DBE-02F449C16BCE}"/>
              </a:ext>
            </a:extLst>
          </p:cNvPr>
          <p:cNvCxnSpPr>
            <a:cxnSpLocks/>
          </p:cNvCxnSpPr>
          <p:nvPr/>
        </p:nvCxnSpPr>
        <p:spPr>
          <a:xfrm>
            <a:off x="324928" y="6072886"/>
            <a:ext cx="1154214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209375-DAED-B1DA-5B12-21D5D86F0C12}"/>
              </a:ext>
            </a:extLst>
          </p:cNvPr>
          <p:cNvCxnSpPr>
            <a:cxnSpLocks/>
          </p:cNvCxnSpPr>
          <p:nvPr/>
        </p:nvCxnSpPr>
        <p:spPr>
          <a:xfrm>
            <a:off x="3268103" y="5586984"/>
            <a:ext cx="0" cy="4859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D163BD-7B78-780A-185F-A52791FF7536}"/>
              </a:ext>
            </a:extLst>
          </p:cNvPr>
          <p:cNvCxnSpPr>
            <a:cxnSpLocks/>
          </p:cNvCxnSpPr>
          <p:nvPr/>
        </p:nvCxnSpPr>
        <p:spPr>
          <a:xfrm>
            <a:off x="7882775" y="5586984"/>
            <a:ext cx="0" cy="4926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154933B-8838-5FBB-A128-1E7440D4BFC3}"/>
              </a:ext>
            </a:extLst>
          </p:cNvPr>
          <p:cNvSpPr txBox="1"/>
          <p:nvPr/>
        </p:nvSpPr>
        <p:spPr>
          <a:xfrm>
            <a:off x="4928753" y="6198798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C061BE-B3A6-720B-29FD-7345E8208080}"/>
              </a:ext>
            </a:extLst>
          </p:cNvPr>
          <p:cNvSpPr txBox="1"/>
          <p:nvPr/>
        </p:nvSpPr>
        <p:spPr>
          <a:xfrm>
            <a:off x="9549937" y="6196050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F05939-FC9D-781F-2289-3AF97BE725A9}"/>
              </a:ext>
            </a:extLst>
          </p:cNvPr>
          <p:cNvSpPr txBox="1"/>
          <p:nvPr/>
        </p:nvSpPr>
        <p:spPr>
          <a:xfrm>
            <a:off x="938921" y="6196050"/>
            <a:ext cx="145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February</a:t>
            </a:r>
          </a:p>
        </p:txBody>
      </p:sp>
    </p:spTree>
    <p:extLst>
      <p:ext uri="{BB962C8B-B14F-4D97-AF65-F5344CB8AC3E}">
        <p14:creationId xmlns:p14="http://schemas.microsoft.com/office/powerpoint/2010/main" val="24994533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C5AC2596C34D4AB712D48EB1FA8E96" ma:contentTypeVersion="2" ma:contentTypeDescription="Create a new document." ma:contentTypeScope="" ma:versionID="d73c9973a2df238d8f88e6e2658c34e0">
  <xsd:schema xmlns:xsd="http://www.w3.org/2001/XMLSchema" xmlns:xs="http://www.w3.org/2001/XMLSchema" xmlns:p="http://schemas.microsoft.com/office/2006/metadata/properties" xmlns:ns3="26efa42c-fb86-4a2b-aef6-1223e548f25e" targetNamespace="http://schemas.microsoft.com/office/2006/metadata/properties" ma:root="true" ma:fieldsID="a9c28bcb449e12c95c4e6ae93e18411f" ns3:_="">
    <xsd:import namespace="26efa42c-fb86-4a2b-aef6-1223e548f2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efa42c-fb86-4a2b-aef6-1223e548f2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9643-7F30-4B8C-8B69-FCD8E728BD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29CD7D-700B-4B5C-9AE9-34189505D4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efa42c-fb86-4a2b-aef6-1223e548f2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C6DF29-4D3C-4296-A3E2-9A69318533D7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6efa42c-fb86-4a2b-aef6-1223e548f25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478</Words>
  <Application>Microsoft Office PowerPoint</Application>
  <PresentationFormat>Widescreen</PresentationFormat>
  <Paragraphs>178</Paragraphs>
  <Slides>11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Design and Control of a Continuum Wire Manipulator (CWM) for Minimally-Invasive Surgery (Project 2)</vt:lpstr>
      <vt:lpstr>Motivation</vt:lpstr>
      <vt:lpstr>Applications</vt:lpstr>
      <vt:lpstr>Design</vt:lpstr>
      <vt:lpstr>Control </vt:lpstr>
      <vt:lpstr>Modelling</vt:lpstr>
      <vt:lpstr>Modelling</vt:lpstr>
      <vt:lpstr>Testing</vt:lpstr>
      <vt:lpstr>Deliverable</vt:lpstr>
      <vt:lpstr>Dependencies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Cong Gao</dc:creator>
  <cp:lastModifiedBy>Shuyuan Wang</cp:lastModifiedBy>
  <cp:revision>2</cp:revision>
  <dcterms:created xsi:type="dcterms:W3CDTF">2020-04-10T17:44:50Z</dcterms:created>
  <dcterms:modified xsi:type="dcterms:W3CDTF">2023-02-09T19:06:16Z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0x0101004FC5AC2596C34D4AB712D48EB1FA8E96</vt:lpwstr>
  </property>
</Properties>
</file>