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4" r:id="rId9"/>
    <p:sldId id="263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3/6/2018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3/6/2018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3/6/2018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3/6/2018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3/6/2018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3/6/2018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3/6/2018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3565154"/>
            <a:ext cx="7766936" cy="1646302"/>
          </a:xfrm>
        </p:spPr>
        <p:txBody>
          <a:bodyPr/>
          <a:lstStyle/>
          <a:p>
            <a:r>
              <a:rPr lang="en-US" dirty="0" smtClean="0"/>
              <a:t>Project 11:</a:t>
            </a:r>
            <a:r>
              <a:rPr lang="en-US" dirty="0"/>
              <a:t>Tool Tacking for </a:t>
            </a:r>
            <a:r>
              <a:rPr lang="en-US" dirty="0" err="1"/>
              <a:t>Periacetabular</a:t>
            </a:r>
            <a:r>
              <a:rPr lang="en-US" dirty="0"/>
              <a:t> Osteotomy using </a:t>
            </a:r>
            <a:r>
              <a:rPr lang="en-US" dirty="0" err="1"/>
              <a:t>CamC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669019"/>
            <a:ext cx="7766936" cy="1096899"/>
          </a:xfrm>
        </p:spPr>
        <p:txBody>
          <a:bodyPr/>
          <a:lstStyle/>
          <a:p>
            <a:r>
              <a:rPr lang="en-US" dirty="0" smtClean="0"/>
              <a:t>Presented </a:t>
            </a:r>
            <a:r>
              <a:rPr lang="en-US" dirty="0" smtClean="0"/>
              <a:t>by: Billy Carrington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54353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Paper Title: Multi-modal Imaging, Model-based Tracking, and Mixed Reality Visualization for </a:t>
            </a:r>
            <a:r>
              <a:rPr lang="en-US" sz="2800" dirty="0" err="1" smtClean="0"/>
              <a:t>Orthopaedic</a:t>
            </a:r>
            <a:r>
              <a:rPr lang="en-US" sz="2800" dirty="0" smtClean="0"/>
              <a:t> Surgery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/>
              <a:t>Written by: Sing Chun Lee, Bernhard </a:t>
            </a:r>
            <a:r>
              <a:rPr lang="en-US" sz="2000" dirty="0" err="1"/>
              <a:t>Fuerst</a:t>
            </a:r>
            <a:r>
              <a:rPr lang="en-US" sz="2000" dirty="0"/>
              <a:t>, Keisuke Tateno, Alex Johnson, </a:t>
            </a:r>
            <a:r>
              <a:rPr lang="en-US" sz="2000" dirty="0" err="1"/>
              <a:t>Javad</a:t>
            </a:r>
            <a:r>
              <a:rPr lang="en-US" sz="2000" dirty="0"/>
              <a:t> </a:t>
            </a:r>
            <a:r>
              <a:rPr lang="en-US" sz="2000" dirty="0" err="1"/>
              <a:t>Fotouhi</a:t>
            </a:r>
            <a:r>
              <a:rPr lang="en-US" sz="2000" dirty="0"/>
              <a:t>, Greg Osgood, </a:t>
            </a:r>
            <a:r>
              <a:rPr lang="en-US" sz="2000" dirty="0" err="1"/>
              <a:t>Frederico</a:t>
            </a:r>
            <a:r>
              <a:rPr lang="en-US" sz="2000" dirty="0"/>
              <a:t> </a:t>
            </a:r>
            <a:r>
              <a:rPr lang="en-US" sz="2000" dirty="0" err="1"/>
              <a:t>Tombari</a:t>
            </a:r>
            <a:r>
              <a:rPr lang="en-US" sz="2000" dirty="0"/>
              <a:t>, Nassir </a:t>
            </a:r>
            <a:r>
              <a:rPr lang="en-US" sz="2000" dirty="0" err="1"/>
              <a:t>Navab</a:t>
            </a:r>
            <a:endParaRPr lang="en-US" sz="2000" dirty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Chosen </a:t>
            </a:r>
            <a:r>
              <a:rPr lang="en-US" sz="2000" dirty="0" smtClean="0"/>
              <a:t>Because:</a:t>
            </a:r>
          </a:p>
          <a:p>
            <a:r>
              <a:rPr lang="en-US" dirty="0" smtClean="0"/>
              <a:t>Deals with tool tracking</a:t>
            </a:r>
          </a:p>
          <a:p>
            <a:r>
              <a:rPr lang="en-US" dirty="0" smtClean="0"/>
              <a:t>Uses an RGBD camera attached to a C-arm</a:t>
            </a:r>
          </a:p>
          <a:p>
            <a:r>
              <a:rPr lang="en-US" dirty="0" smtClean="0"/>
              <a:t>Written by two of our mentors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38222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Orthopedic Surgeries can be challenging due to reasons such as complex anatomy, limitations in screw starting point and trajectory and in some cases, slim margins of error. Therefore C-arms and fluoroscopic imaging is used to help surgeons. However sometimes multiple fluoroscopic images need to be taken during surgery which causes increased operation time and radiation exposure.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11195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Intra-operative mixed reality visualization of 3D medical data, surgical site and tracked surgical tools. 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40006" y="1304160"/>
            <a:ext cx="2998710" cy="5167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36858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Significance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Helps localize a starting point on their pre-operative planned </a:t>
            </a:r>
            <a:r>
              <a:rPr lang="en-US" dirty="0" smtClean="0"/>
              <a:t>trajectory</a:t>
            </a:r>
          </a:p>
          <a:p>
            <a:r>
              <a:rPr lang="en-US" dirty="0" smtClean="0"/>
              <a:t>Reduces radiation to patient and operation time</a:t>
            </a:r>
          </a:p>
        </p:txBody>
      </p:sp>
    </p:spTree>
    <p:extLst>
      <p:ext uri="{BB962C8B-B14F-4D97-AF65-F5344CB8AC3E}">
        <p14:creationId xmlns:p14="http://schemas.microsoft.com/office/powerpoint/2010/main" val="20282155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Necessary 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ICP</a:t>
            </a:r>
          </a:p>
          <a:p>
            <a:r>
              <a:rPr lang="en-US" dirty="0" smtClean="0"/>
              <a:t>2D/3D registration</a:t>
            </a:r>
          </a:p>
          <a:p>
            <a:r>
              <a:rPr lang="en-US" dirty="0" smtClean="0"/>
              <a:t>Image segmentation</a:t>
            </a:r>
          </a:p>
          <a:p>
            <a:r>
              <a:rPr lang="en-US" dirty="0" smtClean="0"/>
              <a:t>calibration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46982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Calibrate RGBD camera and cone-beam computed tomography (CBCT) space (find the frame transform between the two).</a:t>
            </a:r>
          </a:p>
          <a:p>
            <a:r>
              <a:rPr lang="en-US" dirty="0" smtClean="0"/>
              <a:t>Use automatic 3D surface segmentation to get the tool segments</a:t>
            </a:r>
          </a:p>
          <a:p>
            <a:r>
              <a:rPr lang="en-US" dirty="0" smtClean="0"/>
              <a:t>Use ICP to map the tool segments to the 3D model</a:t>
            </a:r>
          </a:p>
          <a:p>
            <a:r>
              <a:rPr lang="en-US" dirty="0" smtClean="0"/>
              <a:t>Generate mixed reality to view the 3D model positioning from different angles</a:t>
            </a:r>
          </a:p>
          <a:p>
            <a:r>
              <a:rPr lang="en-US" dirty="0" smtClean="0"/>
              <a:t>Tested using a pelvis phantom with radiopaque markers. Varied amount of occlusion to mimic clinical setting.</a:t>
            </a:r>
          </a:p>
        </p:txBody>
      </p:sp>
    </p:spTree>
    <p:extLst>
      <p:ext uri="{BB962C8B-B14F-4D97-AF65-F5344CB8AC3E}">
        <p14:creationId xmlns:p14="http://schemas.microsoft.com/office/powerpoint/2010/main" val="21054965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Process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4294" y="2548731"/>
            <a:ext cx="4743450" cy="3105150"/>
          </a:xfrm>
        </p:spPr>
      </p:pic>
    </p:spTree>
    <p:extLst>
      <p:ext uri="{BB962C8B-B14F-4D97-AF65-F5344CB8AC3E}">
        <p14:creationId xmlns:p14="http://schemas.microsoft.com/office/powerpoint/2010/main" val="13535176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Assessment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Relevance</a:t>
            </a:r>
          </a:p>
          <a:p>
            <a:pPr lvl="1"/>
            <a:r>
              <a:rPr lang="en-US" dirty="0" smtClean="0"/>
              <a:t>Tool tracking</a:t>
            </a:r>
          </a:p>
          <a:p>
            <a:pPr lvl="1"/>
            <a:r>
              <a:rPr lang="en-US" dirty="0" smtClean="0"/>
              <a:t>Mixed Reality</a:t>
            </a:r>
          </a:p>
          <a:p>
            <a:r>
              <a:rPr lang="en-US" dirty="0" smtClean="0"/>
              <a:t>Possible next steps</a:t>
            </a:r>
          </a:p>
          <a:p>
            <a:pPr lvl="1"/>
            <a:r>
              <a:rPr lang="en-US" dirty="0" smtClean="0"/>
              <a:t>Improving accuracy of tracking so that it can be used for </a:t>
            </a:r>
            <a:r>
              <a:rPr lang="en-US" dirty="0" err="1" smtClean="0"/>
              <a:t>mor</a:t>
            </a:r>
            <a:r>
              <a:rPr lang="en-US" dirty="0" smtClean="0"/>
              <a:t> than just the starting point of the operation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054231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129</TotalTime>
  <Words>286</Words>
  <Application>Microsoft Office PowerPoint</Application>
  <PresentationFormat>Widescreen</PresentationFormat>
  <Paragraphs>34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Trebuchet MS</vt:lpstr>
      <vt:lpstr>Wingdings 3</vt:lpstr>
      <vt:lpstr>Facet</vt:lpstr>
      <vt:lpstr>Project 11:Tool Tacking for Periacetabular Osteotomy using CamC </vt:lpstr>
      <vt:lpstr>Paper Title: Multi-modal Imaging, Model-based Tracking, and Mixed Reality Visualization for Orthopaedic Surgery</vt:lpstr>
      <vt:lpstr>Problem</vt:lpstr>
      <vt:lpstr>Solution</vt:lpstr>
      <vt:lpstr>Significance</vt:lpstr>
      <vt:lpstr>Necessary Background</vt:lpstr>
      <vt:lpstr>The Process</vt:lpstr>
      <vt:lpstr>The Process</vt:lpstr>
      <vt:lpstr>Assessment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11:Tool Tacking for Periacetabular Osteotomy using CamC</dc:title>
  <dc:creator>Billy C</dc:creator>
  <cp:lastModifiedBy>Billy C</cp:lastModifiedBy>
  <cp:revision>18</cp:revision>
  <dcterms:created xsi:type="dcterms:W3CDTF">2018-03-06T08:27:56Z</dcterms:created>
  <dcterms:modified xsi:type="dcterms:W3CDTF">2018-03-06T19:02:38Z</dcterms:modified>
</cp:coreProperties>
</file>