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2"/>
    <p:sldId id="277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72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66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4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 smtClean="0">
                <a:latin typeface="Arial" pitchFamily="-107" charset="0"/>
              </a:rPr>
              <a:t>	</a:t>
            </a:r>
            <a:r>
              <a:rPr lang="en-US" sz="1000" dirty="0" smtClean="0">
                <a:latin typeface="Times New Roman" pitchFamily="-107" charset="0"/>
              </a:rPr>
              <a:t>600.446 CIS2 Spring </a:t>
            </a:r>
            <a:r>
              <a:rPr lang="en-US" sz="1000" dirty="0" smtClean="0">
                <a:latin typeface="Times New Roman" pitchFamily="-107" charset="0"/>
              </a:rPr>
              <a:t>2018 </a:t>
            </a:r>
            <a:endParaRPr lang="en-US" sz="1000" dirty="0">
              <a:latin typeface="Times New Roman" pitchFamily="-107" charset="0"/>
            </a:endParaRP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Holonomic Video-Bronchoscope (HVB)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1"/>
            <a:ext cx="8763000" cy="188381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Many non-expert practitioners are called upon to place a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breathing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tube into the airway (endo-tracheal intubation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). The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 needed to place an ETT require years of training with continued education and hours of continued practice annually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later of which is not easily attained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.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 A study shows success rates of placing ETT is decreasing, especially in children, in the pre-hospital setting    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72116" y="4744994"/>
            <a:ext cx="1611596" cy="1512572"/>
            <a:chOff x="6536498" y="4598668"/>
            <a:chExt cx="1611596" cy="15125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0" r="15358" b="6619"/>
            <a:stretch/>
          </p:blipFill>
          <p:spPr>
            <a:xfrm rot="5400000" flipH="1">
              <a:off x="6508851" y="4657807"/>
              <a:ext cx="1512572" cy="13942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6536498" y="5469671"/>
              <a:ext cx="161159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cs typeface="Helvetica" panose="020B0604020202020204" pitchFamily="34" charset="0"/>
                </a:rPr>
                <a:t>1</a:t>
              </a:r>
              <a:r>
                <a:rPr lang="en-US" sz="1200" dirty="0" smtClean="0">
                  <a:solidFill>
                    <a:schemeClr val="bg1"/>
                  </a:solidFill>
                  <a:cs typeface="Helvetica" panose="020B0604020202020204" pitchFamily="34" charset="0"/>
                </a:rPr>
                <a:t> mm</a:t>
              </a:r>
              <a:endParaRPr lang="en-US" sz="1200" dirty="0">
                <a:solidFill>
                  <a:schemeClr val="bg1"/>
                </a:solidFill>
                <a:cs typeface="Helvetica" panose="020B0604020202020204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6674340" y="5762300"/>
              <a:ext cx="32004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4" t="11428" r="20000" b="8572"/>
          <a:stretch/>
        </p:blipFill>
        <p:spPr>
          <a:xfrm>
            <a:off x="268941" y="4851132"/>
            <a:ext cx="1707663" cy="1648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519" y="2461618"/>
            <a:ext cx="2214137" cy="1661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29438" r="15212" b="19941"/>
          <a:stretch/>
        </p:blipFill>
        <p:spPr>
          <a:xfrm>
            <a:off x="4920848" y="5260348"/>
            <a:ext cx="1904644" cy="122441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9206" y="4591106"/>
            <a:ext cx="1689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HVB CAD concept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132972" y="4481577"/>
            <a:ext cx="135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Snake-like tip CAD concept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352808" y="4118813"/>
            <a:ext cx="144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Similar concept for </a:t>
            </a:r>
            <a:r>
              <a:rPr lang="en-US" sz="1400" dirty="0" smtClean="0"/>
              <a:t>eye surgery</a:t>
            </a:r>
            <a:endParaRPr lang="en-US" sz="14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31374" y="2155212"/>
            <a:ext cx="6369145" cy="227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900" kern="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 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900" b="1" kern="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r>
              <a:rPr lang="en-US" sz="1800" b="1" kern="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kern="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a snake-like holonomic tip unit</a:t>
            </a:r>
          </a:p>
          <a:p>
            <a:pPr lvl="1">
              <a:lnSpc>
                <a:spcPct val="90000"/>
              </a:lnSpc>
            </a:pPr>
            <a:r>
              <a:rPr lang="en-US" sz="2000" kern="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Integrate it with a video-bronchoscope</a:t>
            </a:r>
          </a:p>
          <a:p>
            <a:pPr lvl="1">
              <a:lnSpc>
                <a:spcPct val="90000"/>
              </a:lnSpc>
            </a:pPr>
            <a:r>
              <a:rPr lang="en-US" sz="2000" kern="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Visual surveying algorithms for HVB</a:t>
            </a:r>
          </a:p>
          <a:p>
            <a:pPr lvl="1">
              <a:lnSpc>
                <a:spcPct val="90000"/>
              </a:lnSpc>
            </a:pPr>
            <a:r>
              <a:rPr lang="en-US" sz="2000" kern="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experimental setup</a:t>
            </a:r>
          </a:p>
          <a:p>
            <a:pPr lvl="1">
              <a:lnSpc>
                <a:spcPct val="90000"/>
              </a:lnSpc>
            </a:pPr>
            <a:r>
              <a:rPr lang="en-US" sz="2000" kern="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Conduct experiments</a:t>
            </a:r>
            <a:endParaRPr lang="en-US" sz="1800" kern="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endParaRPr lang="en-US" sz="1800" kern="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5" t="18430" r="28867" b="15918"/>
          <a:stretch/>
        </p:blipFill>
        <p:spPr>
          <a:xfrm>
            <a:off x="2124452" y="4706598"/>
            <a:ext cx="2037304" cy="18319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131" y="5367744"/>
            <a:ext cx="915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Patient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522940" y="5039839"/>
            <a:ext cx="998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Camera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747247" y="6256040"/>
            <a:ext cx="390272" cy="239292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3733800" y="5269390"/>
            <a:ext cx="1155556" cy="9881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144873" y="6493805"/>
            <a:ext cx="7444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Curved Down Arrow 23"/>
          <p:cNvSpPr/>
          <p:nvPr/>
        </p:nvSpPr>
        <p:spPr bwMode="auto">
          <a:xfrm>
            <a:off x="1026594" y="5260348"/>
            <a:ext cx="372540" cy="174536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5" name="Up-Down Arrow 24"/>
          <p:cNvSpPr/>
          <p:nvPr/>
        </p:nvSpPr>
        <p:spPr bwMode="auto">
          <a:xfrm rot="19082563">
            <a:off x="660112" y="5004388"/>
            <a:ext cx="137214" cy="402165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8" name="Curved Down Arrow 27"/>
          <p:cNvSpPr/>
          <p:nvPr/>
        </p:nvSpPr>
        <p:spPr bwMode="auto">
          <a:xfrm rot="18317769">
            <a:off x="2656216" y="5154966"/>
            <a:ext cx="650758" cy="323217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9" name="Curved Down Arrow 28"/>
          <p:cNvSpPr/>
          <p:nvPr/>
        </p:nvSpPr>
        <p:spPr bwMode="auto">
          <a:xfrm rot="16806939">
            <a:off x="5021217" y="5505539"/>
            <a:ext cx="677114" cy="339963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30" name="Curved Down Arrow 29"/>
          <p:cNvSpPr/>
          <p:nvPr/>
        </p:nvSpPr>
        <p:spPr bwMode="auto">
          <a:xfrm rot="3930008">
            <a:off x="5735878" y="5764786"/>
            <a:ext cx="587262" cy="279811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31" name="Curved Down Arrow 30"/>
          <p:cNvSpPr/>
          <p:nvPr/>
        </p:nvSpPr>
        <p:spPr bwMode="auto">
          <a:xfrm rot="4216333">
            <a:off x="2896202" y="5055315"/>
            <a:ext cx="677114" cy="339963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27" name="Straight Arrow Connector 26"/>
          <p:cNvCxnSpPr>
            <a:stCxn id="19" idx="2"/>
          </p:cNvCxnSpPr>
          <p:nvPr/>
        </p:nvCxnSpPr>
        <p:spPr bwMode="auto">
          <a:xfrm>
            <a:off x="541096" y="5675521"/>
            <a:ext cx="457964" cy="2331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20" idx="0"/>
          </p:cNvCxnSpPr>
          <p:nvPr/>
        </p:nvCxnSpPr>
        <p:spPr bwMode="auto">
          <a:xfrm flipV="1">
            <a:off x="2021980" y="4898883"/>
            <a:ext cx="394077" cy="1409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2079076" y="5915898"/>
            <a:ext cx="1351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Snake manual actuation (2D)</a:t>
            </a:r>
            <a:endParaRPr lang="en-US" sz="1400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2444277" y="5193727"/>
            <a:ext cx="230029" cy="6788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588363" y="4652208"/>
            <a:ext cx="135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Flexible bronchoscope</a:t>
            </a:r>
            <a:endParaRPr lang="en-US" sz="1400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>
            <a:off x="3441484" y="5175428"/>
            <a:ext cx="688198" cy="597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101" y="847165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CAD model of holonomic tip unit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Prototype of holonomic video-bronchoscope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Computer program for </a:t>
            </a: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anatomic image </a:t>
            </a: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recognition and </a:t>
            </a: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navigation</a:t>
            </a:r>
            <a:endParaRPr lang="en-US" sz="20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Experimental results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Required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 Good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analytical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skills, Programming (</a:t>
            </a:r>
            <a:r>
              <a:rPr lang="en-US" sz="19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Matlab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C/C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++),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CAD, Mechanical design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Desired: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Computer vision,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Prototyping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Dr. Nicholas Dalesio, MD, Dr. Russell Taylor, Dr. Iulian Iordachita</a:t>
            </a:r>
          </a:p>
          <a:p>
            <a:pPr>
              <a:lnSpc>
                <a:spcPct val="90000"/>
              </a:lnSpc>
            </a:pP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66" y="4913681"/>
            <a:ext cx="1561724" cy="1463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580" y="4913681"/>
            <a:ext cx="1365259" cy="1463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109" y="4937760"/>
            <a:ext cx="1817656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506" y="4913681"/>
            <a:ext cx="2036485" cy="1463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8790" y="503143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Advance midline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4474" y="491368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Anterior flex over uvula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9525" y="500346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Advance under Epiglottis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5449" y="499897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Stop 2 cm above carina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Holonomic Video-Bronchoscope (HVB)</a:t>
            </a:r>
          </a:p>
        </p:txBody>
      </p:sp>
    </p:spTree>
    <p:extLst>
      <p:ext uri="{BB962C8B-B14F-4D97-AF65-F5344CB8AC3E}">
        <p14:creationId xmlns:p14="http://schemas.microsoft.com/office/powerpoint/2010/main" val="19625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6248</TotalTime>
  <Words>163</Words>
  <Application>Microsoft Office PowerPoint</Application>
  <PresentationFormat>On-screen Show (4:3)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Helvetica</vt:lpstr>
      <vt:lpstr>Times New Roman</vt:lpstr>
      <vt:lpstr>Verdana</vt:lpstr>
      <vt:lpstr>CIS-Lecture</vt:lpstr>
      <vt:lpstr>Holonomic Video-Bronchoscope (HVB)</vt:lpstr>
      <vt:lpstr>Holonomic Video-Bronchoscope (HVB)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Iulian Iordachita</cp:lastModifiedBy>
  <cp:revision>89</cp:revision>
  <cp:lastPrinted>1998-01-12T19:42:20Z</cp:lastPrinted>
  <dcterms:created xsi:type="dcterms:W3CDTF">2012-01-31T15:02:06Z</dcterms:created>
  <dcterms:modified xsi:type="dcterms:W3CDTF">2018-01-22T23:02:47Z</dcterms:modified>
</cp:coreProperties>
</file>