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Default Extension="gif" ContentType="image/gif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12"/>
  </p:notesMasterIdLst>
  <p:handoutMasterIdLst>
    <p:handoutMasterId r:id="rId13"/>
  </p:handoutMasterIdLst>
  <p:sldIdLst>
    <p:sldId id="309" r:id="rId2"/>
    <p:sldId id="358" r:id="rId3"/>
    <p:sldId id="310" r:id="rId4"/>
    <p:sldId id="354" r:id="rId5"/>
    <p:sldId id="359" r:id="rId6"/>
    <p:sldId id="318" r:id="rId7"/>
    <p:sldId id="357" r:id="rId8"/>
    <p:sldId id="353" r:id="rId9"/>
    <p:sldId id="326" r:id="rId10"/>
    <p:sldId id="322" r:id="rId11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B2B2B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09FD1-D8F9-4578-8504-487DC218FFAB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378"/>
            <a:ext cx="3037840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378"/>
            <a:ext cx="3037840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5B95B-367F-4851-85E3-21E136D5B0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772669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B96304C-7ED9-4E6C-B405-07C485454D7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00960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6304C-7ED9-4E6C-B405-07C485454D7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6304C-7ED9-4E6C-B405-07C485454D72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6222A2-D322-434F-8FB7-2EE28E77A917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6304C-7ED9-4E6C-B405-07C485454D7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6304C-7ED9-4E6C-B405-07C485454D7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6304C-7ED9-4E6C-B405-07C485454D7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6304C-7ED9-4E6C-B405-07C485454D7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6304C-7ED9-4E6C-B405-07C485454D72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6304C-7ED9-4E6C-B405-07C485454D72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6304C-7ED9-4E6C-B405-07C485454D7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2113" y="1714500"/>
            <a:ext cx="4103687" cy="4381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4500"/>
            <a:ext cx="4103688" cy="4381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7D5A6-37E4-4467-B43B-60D99E2E7A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433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421" y="6100762"/>
            <a:ext cx="1592263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5410200" y="6461125"/>
            <a:ext cx="1371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i="1" dirty="0"/>
              <a:t>© CISST ERC, </a:t>
            </a:r>
            <a:r>
              <a:rPr lang="en-US" sz="1000" i="1" dirty="0" smtClean="0"/>
              <a:t>2011</a:t>
            </a:r>
            <a:endParaRPr lang="en-US" sz="1000" i="1" dirty="0"/>
          </a:p>
        </p:txBody>
      </p:sp>
      <p:pic>
        <p:nvPicPr>
          <p:cNvPr id="9" name="Picture 8" descr="PHSMTR2_CO.gif"/>
          <p:cNvPicPr>
            <a:picLocks/>
          </p:cNvPicPr>
          <p:nvPr userDrawn="1">
            <p:custDataLst>
              <p:tags r:id="rId14"/>
            </p:custDataLst>
          </p:nvPr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52400" y="6508750"/>
            <a:ext cx="990600" cy="19685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5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10.xml"/><Relationship Id="rId21" Type="http://schemas.openxmlformats.org/officeDocument/2006/relationships/tags" Target="../tags/tag28.xml"/><Relationship Id="rId7" Type="http://schemas.openxmlformats.org/officeDocument/2006/relationships/tags" Target="../tags/tag14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image" Target="../media/image11.jpeg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image" Target="../media/image8.png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image" Target="../media/image6.jpe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image" Target="../media/image7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image" Target="../media/image10.jpeg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notesSlide" Target="../notesSlides/notesSlide3.xml"/><Relationship Id="rId30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PHLRTR2_CO.gif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609600"/>
            <a:ext cx="1701800" cy="47550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</p:pic>
      <p:sp>
        <p:nvSpPr>
          <p:cNvPr id="7219" name="Rectangle 51"/>
          <p:cNvSpPr>
            <a:spLocks noGrp="1" noChangeArrowheads="1"/>
          </p:cNvSpPr>
          <p:nvPr>
            <p:ph type="ctrTitle"/>
          </p:nvPr>
        </p:nvSpPr>
        <p:spPr>
          <a:xfrm>
            <a:off x="683568" y="1905000"/>
            <a:ext cx="7772400" cy="1470025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3200" dirty="0" smtClean="0"/>
              <a:t>Integration of LARS and Snake Robots (</a:t>
            </a:r>
            <a:r>
              <a:rPr lang="en-US" sz="3200" dirty="0" err="1" smtClean="0"/>
              <a:t>LARSnake</a:t>
            </a:r>
            <a:r>
              <a:rPr lang="en-US" sz="3200" dirty="0" smtClean="0"/>
              <a:t>) </a:t>
            </a:r>
            <a:br>
              <a:rPr lang="en-US" sz="3200" dirty="0" smtClean="0"/>
            </a:br>
            <a:r>
              <a:rPr lang="en-US" sz="3200" dirty="0" smtClean="0"/>
              <a:t>&amp; </a:t>
            </a:r>
            <a:br>
              <a:rPr lang="en-US" sz="3200" dirty="0" smtClean="0"/>
            </a:br>
            <a:r>
              <a:rPr lang="en-US" sz="3200" dirty="0" smtClean="0"/>
              <a:t>System Development</a:t>
            </a:r>
            <a:endParaRPr lang="en-US" sz="3200" dirty="0"/>
          </a:p>
        </p:txBody>
      </p:sp>
      <p:sp>
        <p:nvSpPr>
          <p:cNvPr id="7220" name="Rectangle 52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5181600"/>
            <a:ext cx="6400800" cy="64807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 dirty="0" smtClean="0"/>
              <a:t>Checkpoint Presentation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April 26, 2011</a:t>
            </a:r>
            <a:endParaRPr lang="en-US" sz="2000" dirty="0"/>
          </a:p>
        </p:txBody>
      </p:sp>
      <p:pic>
        <p:nvPicPr>
          <p:cNvPr id="7222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5300"/>
            <a:ext cx="2057400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3366FF">
              <a:alpha val="17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52"/>
          <p:cNvSpPr txBox="1">
            <a:spLocks noChangeArrowheads="1"/>
          </p:cNvSpPr>
          <p:nvPr/>
        </p:nvSpPr>
        <p:spPr>
          <a:xfrm>
            <a:off x="827584" y="1628800"/>
            <a:ext cx="6336704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600.446 – Computer Integrated Surgery I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52"/>
          <p:cNvSpPr txBox="1">
            <a:spLocks noChangeArrowheads="1"/>
          </p:cNvSpPr>
          <p:nvPr/>
        </p:nvSpPr>
        <p:spPr>
          <a:xfrm>
            <a:off x="3352800" y="3352800"/>
            <a:ext cx="2971800" cy="1872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H.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Tutkun </a:t>
            </a:r>
            <a:r>
              <a:rPr kumimoji="0" lang="en-US" sz="2400" b="0" i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Şen</a:t>
            </a:r>
            <a:endParaRPr kumimoji="0" lang="tr-TR" sz="2400" b="0" i="1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Mentor:</a:t>
            </a: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i="1" baseline="0" dirty="0" smtClean="0">
                <a:latin typeface="+mn-lt"/>
              </a:rPr>
              <a:t>Paul</a:t>
            </a:r>
            <a:r>
              <a:rPr lang="en-US" sz="2400" i="1" dirty="0" smtClean="0">
                <a:latin typeface="+mn-lt"/>
              </a:rPr>
              <a:t> </a:t>
            </a:r>
            <a:r>
              <a:rPr lang="en-US" sz="2400" i="1" dirty="0" err="1" smtClean="0">
                <a:latin typeface="+mn-lt"/>
              </a:rPr>
              <a:t>Thienphrapa</a:t>
            </a: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tr-TR" sz="5400" dirty="0" smtClean="0"/>
              <a:t>THANK YOU FOR </a:t>
            </a:r>
            <a:r>
              <a:rPr lang="tr-TR" sz="5400" dirty="0" smtClean="0"/>
              <a:t>LISTENING</a:t>
            </a:r>
            <a:endParaRPr lang="tr-TR" sz="5400" dirty="0" smtClean="0"/>
          </a:p>
          <a:p>
            <a:pPr algn="ctr">
              <a:buNone/>
            </a:pPr>
            <a:endParaRPr lang="tr-TR" sz="5400" dirty="0" smtClean="0"/>
          </a:p>
          <a:p>
            <a:pPr algn="ctr">
              <a:buNone/>
            </a:pPr>
            <a:r>
              <a:rPr lang="tr-TR" sz="5400" dirty="0" smtClean="0"/>
              <a:t>QUESTIONS??</a:t>
            </a:r>
            <a:endParaRPr lang="tr-T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Object 3" descr="image00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72038" y="1773238"/>
            <a:ext cx="4164012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Motivation &amp; Significance </a:t>
            </a:r>
            <a:br>
              <a:rPr lang="en-US" sz="3200" dirty="0" smtClean="0"/>
            </a:br>
            <a:r>
              <a:rPr lang="en-US" sz="3200" dirty="0" smtClean="0"/>
              <a:t>A Minimally Invasive Surgical Approach</a:t>
            </a:r>
          </a:p>
        </p:txBody>
      </p:sp>
      <p:sp>
        <p:nvSpPr>
          <p:cNvPr id="15364" name="Text Placeholder 2"/>
          <p:cNvSpPr>
            <a:spLocks noGrp="1"/>
          </p:cNvSpPr>
          <p:nvPr>
            <p:ph type="body" sz="half" idx="1"/>
            <p:custDataLst>
              <p:tags r:id="rId4"/>
            </p:custDataLst>
          </p:nvPr>
        </p:nvSpPr>
        <p:spPr>
          <a:xfrm>
            <a:off x="392113" y="1714500"/>
            <a:ext cx="4972050" cy="4381500"/>
          </a:xfrm>
        </p:spPr>
        <p:txBody>
          <a:bodyPr/>
          <a:lstStyle/>
          <a:p>
            <a:r>
              <a:rPr lang="en-US" sz="2000" dirty="0" smtClean="0"/>
              <a:t>Minimally Invasive Surgery</a:t>
            </a:r>
          </a:p>
          <a:p>
            <a:pPr lvl="1"/>
            <a:r>
              <a:rPr lang="en-US" sz="1800" dirty="0" smtClean="0"/>
              <a:t>Helps avoid open surgery/CPB</a:t>
            </a:r>
          </a:p>
          <a:p>
            <a:pPr lvl="1"/>
            <a:r>
              <a:rPr lang="en-US" sz="1800" dirty="0" smtClean="0"/>
              <a:t>But more challenging to perform</a:t>
            </a:r>
          </a:p>
          <a:p>
            <a:endParaRPr lang="en-US" sz="2000" dirty="0" smtClean="0"/>
          </a:p>
          <a:p>
            <a:r>
              <a:rPr lang="en-US" sz="2000" dirty="0" smtClean="0"/>
              <a:t>Integrate 3D transesophageal echocardiography (TEE) to aid:</a:t>
            </a:r>
          </a:p>
          <a:p>
            <a:pPr lvl="1"/>
            <a:r>
              <a:rPr lang="en-US" sz="1800" dirty="0" smtClean="0"/>
              <a:t>Localization of foreign body</a:t>
            </a:r>
          </a:p>
          <a:p>
            <a:pPr lvl="1"/>
            <a:r>
              <a:rPr lang="en-US" sz="1800" dirty="0" smtClean="0"/>
              <a:t>Tracking</a:t>
            </a:r>
          </a:p>
          <a:p>
            <a:pPr lvl="1"/>
            <a:r>
              <a:rPr lang="en-US" sz="1800" dirty="0" smtClean="0"/>
              <a:t>Robot guidance</a:t>
            </a:r>
          </a:p>
          <a:p>
            <a:endParaRPr lang="en-US" sz="2000" dirty="0" smtClean="0"/>
          </a:p>
          <a:p>
            <a:r>
              <a:rPr lang="en-US" sz="2000" dirty="0" smtClean="0"/>
              <a:t>Focus on heart for establishing system performance requirements</a:t>
            </a:r>
          </a:p>
        </p:txBody>
      </p:sp>
      <p:pic>
        <p:nvPicPr>
          <p:cNvPr id="15365" name="Picture 6" descr="tee.jp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29138" y="2941638"/>
            <a:ext cx="652462" cy="2087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63832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Experimental Setup</a:t>
            </a:r>
            <a:endParaRPr lang="en-US" sz="3200" dirty="0"/>
          </a:p>
        </p:txBody>
      </p:sp>
      <p:sp>
        <p:nvSpPr>
          <p:cNvPr id="4" name="TextBox 5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00972" y="4876800"/>
            <a:ext cx="764953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smtClean="0"/>
              <a:t>Snake</a:t>
            </a:r>
            <a:endParaRPr lang="en-US" sz="1600" dirty="0"/>
          </a:p>
        </p:txBody>
      </p:sp>
      <p:sp>
        <p:nvSpPr>
          <p:cNvPr id="5" name="TextBox 4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300835" y="4876800"/>
            <a:ext cx="73129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 smtClean="0"/>
              <a:t>Probe</a:t>
            </a:r>
            <a:endParaRPr lang="en-US" sz="1600" dirty="0"/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3659187" y="1447800"/>
            <a:ext cx="1655763" cy="1008063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Workstation</a:t>
            </a:r>
          </a:p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Computer(s)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>
            <p:custDataLst>
              <p:tags r:id="rId4"/>
            </p:custDataLst>
          </p:nvPr>
        </p:nvSpPr>
        <p:spPr>
          <a:xfrm>
            <a:off x="3582987" y="5119688"/>
            <a:ext cx="1674813" cy="1008062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Water Tank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>
            <p:custDataLst>
              <p:tags r:id="rId5"/>
            </p:custDataLst>
          </p:nvPr>
        </p:nvSpPr>
        <p:spPr>
          <a:xfrm>
            <a:off x="2133600" y="3248025"/>
            <a:ext cx="1584325" cy="1008063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Ultrasound</a:t>
            </a:r>
          </a:p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System</a:t>
            </a:r>
          </a:p>
        </p:txBody>
      </p:sp>
      <p:sp>
        <p:nvSpPr>
          <p:cNvPr id="9" name="Rounded Rectangle 8"/>
          <p:cNvSpPr/>
          <p:nvPr>
            <p:custDataLst>
              <p:tags r:id="rId6"/>
            </p:custDataLst>
          </p:nvPr>
        </p:nvSpPr>
        <p:spPr>
          <a:xfrm>
            <a:off x="5334000" y="3733800"/>
            <a:ext cx="1584325" cy="685800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LARS + Snake Robot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Curved Connector 29"/>
          <p:cNvCxnSpPr>
            <a:cxnSpLocks noChangeShapeType="1"/>
            <a:stCxn id="6" idx="3"/>
            <a:endCxn id="52" idx="0"/>
          </p:cNvCxnSpPr>
          <p:nvPr>
            <p:custDataLst>
              <p:tags r:id="rId7"/>
            </p:custDataLst>
          </p:nvPr>
        </p:nvCxnSpPr>
        <p:spPr bwMode="auto">
          <a:xfrm>
            <a:off x="5314950" y="1951832"/>
            <a:ext cx="811213" cy="1172368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11" name="Shape 33"/>
          <p:cNvCxnSpPr>
            <a:cxnSpLocks noChangeShapeType="1"/>
            <a:stCxn id="8" idx="0"/>
            <a:endCxn id="6" idx="1"/>
          </p:cNvCxnSpPr>
          <p:nvPr>
            <p:custDataLst>
              <p:tags r:id="rId8"/>
            </p:custDataLst>
          </p:nvPr>
        </p:nvCxnSpPr>
        <p:spPr bwMode="auto">
          <a:xfrm rot="5400000" flipH="1" flipV="1">
            <a:off x="2644379" y="2233217"/>
            <a:ext cx="1296193" cy="733424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12" name="TextBox 4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70125" y="2176462"/>
            <a:ext cx="8461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TCP/IP</a:t>
            </a:r>
          </a:p>
        </p:txBody>
      </p:sp>
      <p:sp>
        <p:nvSpPr>
          <p:cNvPr id="13" name="TextBox 42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921375" y="2176462"/>
            <a:ext cx="8445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TCP/IP</a:t>
            </a:r>
          </a:p>
        </p:txBody>
      </p:sp>
      <p:cxnSp>
        <p:nvCxnSpPr>
          <p:cNvPr id="14" name="Shape 33"/>
          <p:cNvCxnSpPr>
            <a:cxnSpLocks noChangeShapeType="1"/>
            <a:stCxn id="7" idx="1"/>
            <a:endCxn id="8" idx="2"/>
          </p:cNvCxnSpPr>
          <p:nvPr>
            <p:custDataLst>
              <p:tags r:id="rId11"/>
            </p:custDataLst>
          </p:nvPr>
        </p:nvCxnSpPr>
        <p:spPr bwMode="auto">
          <a:xfrm rot="10800000">
            <a:off x="2925763" y="4256089"/>
            <a:ext cx="657224" cy="1367631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 type="oval" w="lg" len="lg"/>
            <a:tailEnd type="triangle" w="lg" len="lg"/>
          </a:ln>
        </p:spPr>
      </p:cxnSp>
      <p:sp>
        <p:nvSpPr>
          <p:cNvPr id="22" name="Rounded Rectangle 21"/>
          <p:cNvSpPr/>
          <p:nvPr>
            <p:custDataLst>
              <p:tags r:id="rId12"/>
            </p:custDataLst>
          </p:nvPr>
        </p:nvSpPr>
        <p:spPr>
          <a:xfrm>
            <a:off x="3794126" y="3259137"/>
            <a:ext cx="1371600" cy="1008063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C-arm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22" idx="0"/>
            <a:endCxn id="6" idx="2"/>
          </p:cNvCxnSpPr>
          <p:nvPr/>
        </p:nvCxnSpPr>
        <p:spPr bwMode="auto">
          <a:xfrm flipV="1">
            <a:off x="4479926" y="2455863"/>
            <a:ext cx="7143" cy="8032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lg" len="lg"/>
            <a:tailEnd type="triangle" w="lg" len="lg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hape 33"/>
          <p:cNvCxnSpPr>
            <a:cxnSpLocks noChangeShapeType="1"/>
            <a:stCxn id="7" idx="0"/>
            <a:endCxn id="22" idx="2"/>
          </p:cNvCxnSpPr>
          <p:nvPr>
            <p:custDataLst>
              <p:tags r:id="rId13"/>
            </p:custDataLst>
          </p:nvPr>
        </p:nvCxnSpPr>
        <p:spPr bwMode="auto">
          <a:xfrm rot="5400000" flipH="1" flipV="1">
            <a:off x="4023916" y="4663678"/>
            <a:ext cx="852488" cy="59532"/>
          </a:xfrm>
          <a:prstGeom prst="curved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 type="oval" w="lg" len="lg"/>
            <a:tailEnd type="triangle" w="lg" len="lg"/>
          </a:ln>
        </p:spPr>
      </p:cxnSp>
      <p:sp>
        <p:nvSpPr>
          <p:cNvPr id="45" name="TextBox 41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108325" y="2895600"/>
            <a:ext cx="11805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smtClean="0"/>
              <a:t>Trigger(s)?</a:t>
            </a:r>
            <a:endParaRPr lang="en-US" sz="1600" dirty="0"/>
          </a:p>
        </p:txBody>
      </p:sp>
      <p:sp>
        <p:nvSpPr>
          <p:cNvPr id="46" name="TextBox 41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511581" y="2688431"/>
            <a:ext cx="2984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smtClean="0"/>
              <a:t>?</a:t>
            </a:r>
            <a:endParaRPr lang="en-US" sz="1600" dirty="0"/>
          </a:p>
        </p:txBody>
      </p:sp>
      <p:cxnSp>
        <p:nvCxnSpPr>
          <p:cNvPr id="48" name="Shape 33"/>
          <p:cNvCxnSpPr>
            <a:cxnSpLocks noChangeShapeType="1"/>
            <a:stCxn id="7" idx="3"/>
            <a:endCxn id="9" idx="2"/>
          </p:cNvCxnSpPr>
          <p:nvPr>
            <p:custDataLst>
              <p:tags r:id="rId16"/>
            </p:custDataLst>
          </p:nvPr>
        </p:nvCxnSpPr>
        <p:spPr bwMode="auto">
          <a:xfrm flipV="1">
            <a:off x="5257800" y="4419600"/>
            <a:ext cx="868363" cy="1204119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sp>
        <p:nvSpPr>
          <p:cNvPr id="52" name="Rounded Rectangle 51"/>
          <p:cNvSpPr/>
          <p:nvPr>
            <p:custDataLst>
              <p:tags r:id="rId17"/>
            </p:custDataLst>
          </p:nvPr>
        </p:nvSpPr>
        <p:spPr>
          <a:xfrm>
            <a:off x="5334000" y="3124200"/>
            <a:ext cx="1584325" cy="423446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Linux RTAI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 bwMode="auto">
          <a:xfrm flipV="1">
            <a:off x="6080125" y="3547646"/>
            <a:ext cx="0" cy="18615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" name="TextBox 42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232525" y="3505200"/>
            <a:ext cx="7649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/>
              <a:t>FireWire</a:t>
            </a:r>
            <a:endParaRPr lang="en-US" sz="1200" dirty="0"/>
          </a:p>
        </p:txBody>
      </p:sp>
      <p:sp>
        <p:nvSpPr>
          <p:cNvPr id="58" name="TextBox 42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398528" y="3505200"/>
            <a:ext cx="6815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/>
              <a:t>TCP/IP</a:t>
            </a:r>
            <a:endParaRPr lang="en-US" sz="1200" dirty="0"/>
          </a:p>
        </p:txBody>
      </p:sp>
      <p:cxnSp>
        <p:nvCxnSpPr>
          <p:cNvPr id="59" name="Straight Connector 58"/>
          <p:cNvCxnSpPr/>
          <p:nvPr/>
        </p:nvCxnSpPr>
        <p:spPr bwMode="auto">
          <a:xfrm flipV="1">
            <a:off x="6232525" y="3547646"/>
            <a:ext cx="0" cy="18615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086600" y="1615180"/>
            <a:ext cx="1827497" cy="2423420"/>
            <a:chOff x="539058" y="1600200"/>
            <a:chExt cx="3157467" cy="4199797"/>
          </a:xfrm>
        </p:grpSpPr>
        <p:pic>
          <p:nvPicPr>
            <p:cNvPr id="61" name="Picture 1" descr="Picture1.png"/>
            <p:cNvPicPr>
              <a:picLocks noChangeAspect="1" noChangeArrowheads="1"/>
            </p:cNvPicPr>
            <p:nvPr>
              <p:custDataLst>
                <p:tags r:id="rId24"/>
              </p:custDataLst>
            </p:nvPr>
          </p:nvPicPr>
          <p:blipFill>
            <a:blip r:embed="rId28" cstate="print"/>
            <a:srcRect/>
            <a:stretch>
              <a:fillRect/>
            </a:stretch>
          </p:blipFill>
          <p:spPr bwMode="auto">
            <a:xfrm>
              <a:off x="539058" y="1600200"/>
              <a:ext cx="3157467" cy="41997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Rectangle 10"/>
            <p:cNvPicPr>
              <a:picLocks noChangeArrowheads="1"/>
            </p:cNvPicPr>
            <p:nvPr>
              <p:custDataLst>
                <p:tags r:id="rId25"/>
              </p:custDataLst>
            </p:nvPr>
          </p:nvPicPr>
          <p:blipFill>
            <a:blip r:embed="rId29" cstate="print"/>
            <a:srcRect/>
            <a:stretch>
              <a:fillRect/>
            </a:stretch>
          </p:blipFill>
          <p:spPr bwMode="auto">
            <a:xfrm rot="-1573237">
              <a:off x="2996060" y="2536767"/>
              <a:ext cx="403225" cy="160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3" name="Picture 4" descr="dual_snake_close_crop"/>
          <p:cNvPicPr>
            <a:picLocks noChangeAspect="1" noChangeArrowheads="1"/>
          </p:cNvPicPr>
          <p:nvPr>
            <p:custDataLst>
              <p:tags r:id="rId20"/>
            </p:custDataLst>
          </p:nvPr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7620000" y="4256088"/>
            <a:ext cx="698519" cy="1676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64" name="Straight Arrow Connector 12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 flipV="1">
            <a:off x="8229600" y="3111843"/>
            <a:ext cx="533400" cy="115535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pic>
        <p:nvPicPr>
          <p:cNvPr id="66" name="Picture 5" descr="philipsIE33.jpg"/>
          <p:cNvPicPr>
            <a:picLocks noChangeAspect="1"/>
          </p:cNvPicPr>
          <p:nvPr>
            <p:custDataLst>
              <p:tags r:id="rId22"/>
            </p:custDataLst>
          </p:nvPr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300123" y="3234154"/>
            <a:ext cx="1604877" cy="3166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7" descr="tee.jpg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32" cstate="print"/>
          <a:srcRect/>
          <a:stretch>
            <a:fillRect/>
          </a:stretch>
        </p:blipFill>
        <p:spPr bwMode="auto">
          <a:xfrm rot="7203109">
            <a:off x="2443987" y="5017153"/>
            <a:ext cx="461169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4" y="1447800"/>
            <a:ext cx="2218383" cy="1664044"/>
          </a:xfrm>
          <a:prstGeom prst="rect">
            <a:avLst/>
          </a:prstGeom>
        </p:spPr>
      </p:pic>
      <p:cxnSp>
        <p:nvCxnSpPr>
          <p:cNvPr id="42" name="41 Düz Bağlayıcı"/>
          <p:cNvCxnSpPr/>
          <p:nvPr/>
        </p:nvCxnSpPr>
        <p:spPr>
          <a:xfrm>
            <a:off x="3581400" y="1143000"/>
            <a:ext cx="5257800" cy="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Düz Bağlayıcı"/>
          <p:cNvCxnSpPr/>
          <p:nvPr/>
        </p:nvCxnSpPr>
        <p:spPr>
          <a:xfrm rot="5400000">
            <a:off x="6400800" y="3581400"/>
            <a:ext cx="4876800" cy="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Düz Bağlayıcı"/>
          <p:cNvCxnSpPr/>
          <p:nvPr/>
        </p:nvCxnSpPr>
        <p:spPr>
          <a:xfrm rot="10800000">
            <a:off x="5334000" y="6019800"/>
            <a:ext cx="3505200" cy="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Düz Bağlayıcı"/>
          <p:cNvCxnSpPr/>
          <p:nvPr/>
        </p:nvCxnSpPr>
        <p:spPr>
          <a:xfrm rot="5400000">
            <a:off x="2895600" y="1828800"/>
            <a:ext cx="1371600" cy="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Düz Bağlayıcı"/>
          <p:cNvCxnSpPr/>
          <p:nvPr/>
        </p:nvCxnSpPr>
        <p:spPr>
          <a:xfrm>
            <a:off x="3581400" y="2514600"/>
            <a:ext cx="1676400" cy="60960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Düz Bağlayıcı"/>
          <p:cNvCxnSpPr/>
          <p:nvPr/>
        </p:nvCxnSpPr>
        <p:spPr>
          <a:xfrm rot="16200000" flipH="1">
            <a:off x="3848100" y="4533900"/>
            <a:ext cx="2895600" cy="7620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85 Oval"/>
          <p:cNvSpPr/>
          <p:nvPr/>
        </p:nvSpPr>
        <p:spPr>
          <a:xfrm>
            <a:off x="6858000" y="304800"/>
            <a:ext cx="1600200" cy="6858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 Focus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0" name="89 Şekil"/>
          <p:cNvCxnSpPr>
            <a:stCxn id="86" idx="2"/>
          </p:cNvCxnSpPr>
          <p:nvPr/>
        </p:nvCxnSpPr>
        <p:spPr>
          <a:xfrm rot="10800000" flipV="1">
            <a:off x="6477000" y="647700"/>
            <a:ext cx="381000" cy="495300"/>
          </a:xfrm>
          <a:prstGeom prst="curvedConnector2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0751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752600" y="228600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Approach Followed</a:t>
            </a:r>
            <a:endParaRPr lang="en-US" sz="3200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1200" y="1295400"/>
            <a:ext cx="1600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LARS has 7 DOF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29200" y="1295400"/>
            <a:ext cx="1600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Snake has 4 DOF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81200" y="2743200"/>
            <a:ext cx="1600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Jacobian</a:t>
            </a:r>
            <a:r>
              <a:rPr lang="en-US" dirty="0" smtClean="0">
                <a:solidFill>
                  <a:schemeClr val="tx1"/>
                </a:solidFill>
              </a:rPr>
              <a:t> 6x7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29200" y="2743200"/>
            <a:ext cx="1600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Jacobian</a:t>
            </a:r>
            <a:r>
              <a:rPr lang="en-US" dirty="0" smtClean="0">
                <a:solidFill>
                  <a:schemeClr val="tx1"/>
                </a:solidFill>
              </a:rPr>
              <a:t> 6x4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57600" y="4191000"/>
            <a:ext cx="1600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LARSnake</a:t>
            </a:r>
            <a:r>
              <a:rPr lang="en-US" dirty="0" smtClean="0">
                <a:solidFill>
                  <a:schemeClr val="tx1"/>
                </a:solidFill>
              </a:rPr>
              <a:t> has 11 DOF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57600" y="5181600"/>
            <a:ext cx="1600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Jacobian</a:t>
            </a:r>
            <a:r>
              <a:rPr lang="en-US" dirty="0" smtClean="0">
                <a:solidFill>
                  <a:schemeClr val="tx1"/>
                </a:solidFill>
              </a:rPr>
              <a:t> 6x11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stCxn id="8" idx="2"/>
            <a:endCxn id="10" idx="0"/>
          </p:cNvCxnSpPr>
          <p:nvPr/>
        </p:nvCxnSpPr>
        <p:spPr>
          <a:xfrm rot="5400000">
            <a:off x="2362200" y="2324100"/>
            <a:ext cx="83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5449094" y="2323306"/>
            <a:ext cx="83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2"/>
            <a:endCxn id="13" idx="0"/>
          </p:cNvCxnSpPr>
          <p:nvPr/>
        </p:nvCxnSpPr>
        <p:spPr>
          <a:xfrm rot="16200000" flipH="1">
            <a:off x="3200400" y="2933700"/>
            <a:ext cx="838200" cy="1676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1" idx="2"/>
            <a:endCxn id="13" idx="0"/>
          </p:cNvCxnSpPr>
          <p:nvPr/>
        </p:nvCxnSpPr>
        <p:spPr>
          <a:xfrm rot="5400000">
            <a:off x="4724400" y="3086100"/>
            <a:ext cx="838200" cy="1371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3" idx="2"/>
            <a:endCxn id="14" idx="0"/>
          </p:cNvCxnSpPr>
          <p:nvPr/>
        </p:nvCxnSpPr>
        <p:spPr>
          <a:xfrm rot="5400000">
            <a:off x="4267200" y="49911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85800" y="4419600"/>
            <a:ext cx="1981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Kinematically</a:t>
            </a:r>
            <a:r>
              <a:rPr lang="en-US" dirty="0" smtClean="0">
                <a:solidFill>
                  <a:schemeClr val="tx1"/>
                </a:solidFill>
              </a:rPr>
              <a:t> Redundant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096000" y="4419600"/>
            <a:ext cx="21336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For moving it optimization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lgorithm is needed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>
            <a:stCxn id="14" idx="1"/>
            <a:endCxn id="29" idx="3"/>
          </p:cNvCxnSpPr>
          <p:nvPr/>
        </p:nvCxnSpPr>
        <p:spPr>
          <a:xfrm rot="10800000">
            <a:off x="2667000" y="4838700"/>
            <a:ext cx="9906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4" idx="3"/>
            <a:endCxn id="30" idx="1"/>
          </p:cNvCxnSpPr>
          <p:nvPr/>
        </p:nvCxnSpPr>
        <p:spPr>
          <a:xfrm flipV="1">
            <a:off x="5257800" y="4914900"/>
            <a:ext cx="838200" cy="571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752600" y="228600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Class Hierarchy</a:t>
            </a:r>
            <a:endParaRPr lang="en-US" sz="3200" dirty="0"/>
          </a:p>
        </p:txBody>
      </p:sp>
      <p:pic>
        <p:nvPicPr>
          <p:cNvPr id="4" name="Picture 3" descr="char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4400"/>
            <a:ext cx="7086600" cy="50731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Project Timeline</a:t>
            </a:r>
            <a:endParaRPr lang="en-US" sz="3200" dirty="0"/>
          </a:p>
        </p:txBody>
      </p:sp>
      <p:sp>
        <p:nvSpPr>
          <p:cNvPr id="6" name="Down Arrow 5"/>
          <p:cNvSpPr/>
          <p:nvPr/>
        </p:nvSpPr>
        <p:spPr>
          <a:xfrm>
            <a:off x="7315200" y="18288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Down Arrow 9"/>
          <p:cNvSpPr/>
          <p:nvPr/>
        </p:nvSpPr>
        <p:spPr>
          <a:xfrm>
            <a:off x="7543800" y="1295400"/>
            <a:ext cx="990600" cy="902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We are Here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7914094" y="1396613"/>
            <a:ext cx="2199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prstClr val="white"/>
                </a:solidFill>
                <a:latin typeface="Calibri"/>
              </a:rPr>
              <a:t> </a:t>
            </a:r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>
            <a:off x="8763000" y="18288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6200" y="2224587"/>
          <a:ext cx="8991601" cy="3338013"/>
        </p:xfrm>
        <a:graphic>
          <a:graphicData uri="http://schemas.openxmlformats.org/drawingml/2006/table">
            <a:tbl>
              <a:tblPr/>
              <a:tblGrid>
                <a:gridCol w="2881712"/>
                <a:gridCol w="527947"/>
                <a:gridCol w="527947"/>
                <a:gridCol w="486702"/>
                <a:gridCol w="453705"/>
                <a:gridCol w="527947"/>
                <a:gridCol w="527947"/>
                <a:gridCol w="406960"/>
                <a:gridCol w="538946"/>
                <a:gridCol w="527947"/>
                <a:gridCol w="527947"/>
                <a:gridCol w="527947"/>
                <a:gridCol w="527947"/>
              </a:tblGrid>
              <a:tr h="309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Task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14-Feb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21-Feb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28-Feb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7-Mar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14-Mar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28-Mar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4-Apr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11-Apr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18-Apr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25-Apr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2-May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 Proposal Presentation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SPRING BREAK</a:t>
                      </a:r>
                    </a:p>
                  </a:txBody>
                  <a:tcPr marL="5596" marR="5596" marT="5596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Come Speed with CISST Library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Come Speed Snake and LARS Robot Control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Devise Schemes of Integration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Kinematics Analysis of the Overall System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Software Integration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DONE    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DONE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System Debugging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DONE</a:t>
                      </a:r>
                    </a:p>
                  </a:txBody>
                  <a:tcPr marL="5596" marR="5596" marT="55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95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Medica School Experiments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95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Documentation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95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Final Presentation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Milestones and Progress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029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endParaRPr lang="en-US" sz="1900" dirty="0" smtClean="0"/>
          </a:p>
          <a:p>
            <a:pPr algn="just">
              <a:buFont typeface="Wingdings" pitchFamily="2" charset="2"/>
              <a:buChar char="q"/>
            </a:pPr>
            <a:endParaRPr lang="en-US" sz="24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Milestone name </a:t>
            </a:r>
            <a:r>
              <a:rPr lang="en-US" sz="2400" dirty="0" smtClean="0"/>
              <a:t>: Working demo with current approach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1800" dirty="0" smtClean="0"/>
              <a:t>Planned Date: 04/22/2011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1800" dirty="0" smtClean="0"/>
              <a:t>Expected Date: </a:t>
            </a:r>
            <a:r>
              <a:rPr lang="en-US" sz="1800" dirty="0" smtClean="0"/>
              <a:t>04/22/2011</a:t>
            </a:r>
          </a:p>
          <a:p>
            <a:pPr lvl="1" algn="just">
              <a:buFont typeface="Arial" pitchFamily="34" charset="0"/>
              <a:buChar char="•"/>
            </a:pPr>
            <a:endParaRPr lang="en-US" sz="1800" b="1" dirty="0" smtClean="0"/>
          </a:p>
          <a:p>
            <a:pPr lvl="1" algn="just">
              <a:buFont typeface="Arial" pitchFamily="34" charset="0"/>
              <a:buChar char="•"/>
            </a:pPr>
            <a:endParaRPr lang="en-US" sz="1800" b="1" dirty="0" smtClean="0"/>
          </a:p>
          <a:p>
            <a:pPr>
              <a:buFont typeface="Wingdings" pitchFamily="2" charset="2"/>
              <a:buChar char="q"/>
            </a:pPr>
            <a:r>
              <a:rPr lang="en-US" sz="2600" dirty="0" smtClean="0"/>
              <a:t> </a:t>
            </a:r>
            <a:r>
              <a:rPr lang="en-US" sz="2400" dirty="0" smtClean="0"/>
              <a:t>Milestone name : Working demo with partially updated snake code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Planned Date: 05/06/2011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Expected Date: </a:t>
            </a:r>
            <a:r>
              <a:rPr lang="en-US" sz="1800" dirty="0" smtClean="0"/>
              <a:t>05/06/2011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Goals &amp; </a:t>
            </a:r>
            <a:r>
              <a:rPr lang="en-US" sz="3200" dirty="0" smtClean="0"/>
              <a:t>Deliverables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Minimum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Working robot with separate snake computer as a "black box", so one can set the joints over the network but doesn't need to know what version of CISST it is using.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800" dirty="0" smtClean="0"/>
              <a:t>Expected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Working robot with “some” updated snake code.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800" dirty="0" smtClean="0"/>
              <a:t>Maximum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Working robot with full updated snake code.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Current Status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4830763"/>
          </a:xfrm>
        </p:spPr>
        <p:txBody>
          <a:bodyPr>
            <a:normAutofit/>
          </a:bodyPr>
          <a:lstStyle/>
          <a:p>
            <a:pPr fontAlgn="b">
              <a:buFont typeface="Wingdings" pitchFamily="2" charset="2"/>
              <a:buChar char="ü"/>
            </a:pPr>
            <a:r>
              <a:rPr lang="en-US" sz="2400" i="1" dirty="0" smtClean="0"/>
              <a:t>Come Speed with CISST Library</a:t>
            </a:r>
          </a:p>
          <a:p>
            <a:pPr fontAlgn="b">
              <a:buFont typeface="Wingdings" pitchFamily="2" charset="2"/>
              <a:buChar char="ü"/>
            </a:pPr>
            <a:r>
              <a:rPr lang="en-US" sz="2400" i="1" dirty="0" smtClean="0"/>
              <a:t>Come Speed Snake and LARS Robot Control</a:t>
            </a:r>
          </a:p>
          <a:p>
            <a:pPr fontAlgn="b">
              <a:buFont typeface="Wingdings" pitchFamily="2" charset="2"/>
              <a:buChar char="ü"/>
            </a:pPr>
            <a:r>
              <a:rPr lang="en-US" sz="2400" i="1" dirty="0" smtClean="0"/>
              <a:t>Devise Schemes of Integration</a:t>
            </a:r>
          </a:p>
          <a:p>
            <a:pPr fontAlgn="b">
              <a:buFont typeface="Wingdings" pitchFamily="2" charset="2"/>
              <a:buChar char="ü"/>
            </a:pPr>
            <a:r>
              <a:rPr lang="en-US" sz="2400" i="1" dirty="0" smtClean="0"/>
              <a:t>LARS Code is updated (Although this was not in the plan)</a:t>
            </a:r>
          </a:p>
          <a:p>
            <a:pPr fontAlgn="b">
              <a:buFont typeface="Wingdings" pitchFamily="2" charset="2"/>
              <a:buChar char="ü"/>
            </a:pPr>
            <a:r>
              <a:rPr lang="en-US" sz="2400" dirty="0" smtClean="0"/>
              <a:t>Kinematic and Software Integration of the Overall System</a:t>
            </a:r>
          </a:p>
          <a:p>
            <a:pPr lvl="1" fontAlgn="b">
              <a:buFont typeface="Wingdings" pitchFamily="2" charset="2"/>
              <a:buChar char="ü"/>
            </a:pPr>
            <a:r>
              <a:rPr lang="en-US" sz="1800" i="1" dirty="0" smtClean="0"/>
              <a:t>Communication between the computers is established</a:t>
            </a:r>
          </a:p>
          <a:p>
            <a:pPr lvl="1" fontAlgn="b">
              <a:buFont typeface="Wingdings" pitchFamily="2" charset="2"/>
              <a:buChar char="ü"/>
            </a:pPr>
            <a:r>
              <a:rPr lang="en-US" sz="1800" i="1" dirty="0" smtClean="0"/>
              <a:t>Joint values of the snake robot is obtained via UDP</a:t>
            </a:r>
          </a:p>
          <a:p>
            <a:pPr lvl="1" fontAlgn="b">
              <a:buFont typeface="Wingdings" pitchFamily="2" charset="2"/>
              <a:buChar char="ü"/>
            </a:pPr>
            <a:r>
              <a:rPr lang="en-US" sz="1800" i="1" dirty="0" smtClean="0"/>
              <a:t>Kinematic equations of both systems examined</a:t>
            </a:r>
          </a:p>
          <a:p>
            <a:pPr lvl="1" fontAlgn="b">
              <a:buFont typeface="Wingdings" pitchFamily="2" charset="2"/>
              <a:buChar char="ü"/>
            </a:pPr>
            <a:r>
              <a:rPr lang="en-US" sz="1800" i="1" dirty="0" smtClean="0"/>
              <a:t>Combining the </a:t>
            </a:r>
            <a:r>
              <a:rPr lang="en-US" sz="1800" i="1" dirty="0" err="1" smtClean="0"/>
              <a:t>Jacobians</a:t>
            </a:r>
            <a:endParaRPr lang="en-US" sz="1800" i="1" dirty="0" smtClean="0"/>
          </a:p>
          <a:p>
            <a:pPr lvl="1" fontAlgn="b">
              <a:buFont typeface="Wingdings" pitchFamily="2" charset="2"/>
              <a:buChar char="ü"/>
            </a:pPr>
            <a:r>
              <a:rPr lang="en-US" sz="1800" i="1" dirty="0" smtClean="0"/>
              <a:t>Sending the calculated joint values to Snake Robot</a:t>
            </a:r>
          </a:p>
          <a:p>
            <a:pPr fontAlgn="b">
              <a:buFont typeface="Wingdings" pitchFamily="2" charset="2"/>
              <a:buChar char="q"/>
            </a:pPr>
            <a:r>
              <a:rPr lang="en-US" sz="2400" dirty="0" smtClean="0"/>
              <a:t>System Debugging</a:t>
            </a:r>
          </a:p>
          <a:p>
            <a:pPr fontAlgn="b">
              <a:buFont typeface="Wingdings" pitchFamily="2" charset="2"/>
              <a:buChar char="q"/>
            </a:pPr>
            <a:r>
              <a:rPr lang="en-US" sz="2400" dirty="0" smtClean="0"/>
              <a:t>Snake Code Update</a:t>
            </a:r>
          </a:p>
          <a:p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PhilipsLogo"/>
  <p:tag name="SHAPECLASSFILE" val="PHSMTR2$C.gif"/>
  <p:tag name="SHAPECLASSPROTECTIONTYPE" val="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TitleSlide"/>
  <p:tag name="COLORSETGROUPCLASSNAME" val="ColorSetGroupLight"/>
  <p:tag name="FONTSETGROUPCLASSNAME" val="FontSetGroup2"/>
  <p:tag name="SHAPECLASSNAME" val="PhilipsLogoLarge"/>
  <p:tag name="SHAPECLASSFILE" val="PHLRTR2$C.gif"/>
  <p:tag name="SHAPECLASSPROTECTIONTYPE" val="3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ELDS.INITIALIZED" val="1"/>
  <p:tag name="ML_1" val="Phi"/>
  <p:tag name="SHAPESETGROUPCLASSNAME" val="ShapeSetGroup2"/>
  <p:tag name="SHAPESETCLASSNAME" val="TITLETEXTCONTENT"/>
  <p:tag name="COLORSETGROUPCLASSNAME" val="ColorSetGroupLight"/>
  <p:tag name="COLORSETCLASSNAME" val="ColorSet1"/>
  <p:tag name="FONTSETGROUPCLASSNAME" val="FontSetGroup2"/>
  <p:tag name="STYLESETGROUPCLASSNAME" val="StyleSetGroup1"/>
  <p:tag name="MAPNAME" val="Map1"/>
  <p:tag name="CFG.LAYOUT" val="Default"/>
  <p:tag name="MLI" val="1"/>
  <p:tag name="CONTENT PLACEHOLDER 3_SHAPECLASSPROTECTIONTYPE" val="0"/>
  <p:tag name="TEXT PLACEHOLDER 2_SHAPECLASSPROTECTIONTYPE" val="0"/>
  <p:tag name="TITLE 1_SHAPECLASSPROTECTIONTYPE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TitleFont"/>
  <p:tag name="FONTSETCLASSNAME" val="FontSet1"/>
  <p:tag name="COLORSETCLASSNAME" val="ColorSet1"/>
  <p:tag name="MLI" val="1"/>
  <p:tag name="SHAPESETGROUPCLASSNAME" val="ShapeSetGroup2"/>
  <p:tag name="SHAPESETCLASSNAME" val="TITLETEXTCONTENT"/>
  <p:tag name="COLORSETGROUPCLASSNAME" val="ColorSetGroupLight"/>
  <p:tag name="FONTSETGROUPCLASSNAME" val="FontSetGroup2"/>
  <p:tag name="SHAPECLASSNAME" val="TitleOnSlide"/>
  <p:tag name="SHAPECLASSPROTECTIONTYPE" val="0"/>
  <p:tag name="COLORS" val="-2;-2;-2;-2;SlideTextFontColor;-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MLI" val="1"/>
  <p:tag name="SHAPESETGROUPCLASSNAME" val="ShapeSetGroup2"/>
  <p:tag name="SHAPESETCLASSNAME" val="TITLETEXTCONTENT"/>
  <p:tag name="COLORSETGROUPCLASSNAME" val="ColorSetGroupLight"/>
  <p:tag name="FONTSETGROUPCLASSNAME" val="FontSetGroup2"/>
  <p:tag name="SHAPECLASSNAME" val="LeftColTextBox"/>
  <p:tag name="SHAPECLASSPROTECTIONTYPE" val="0"/>
  <p:tag name="COLORS" val="-2;-2;-2;-2;SlideTextFontColor;-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4491</TotalTime>
  <Words>392</Words>
  <Application>Microsoft Office PowerPoint</Application>
  <PresentationFormat>On-screen Show (4:3)</PresentationFormat>
  <Paragraphs>222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Ofis Teması</vt:lpstr>
      <vt:lpstr>Integration of LARS and Snake Robots (LARSnake)  &amp;  System Development</vt:lpstr>
      <vt:lpstr>Motivation &amp; Significance  A Minimally Invasive Surgical Approach</vt:lpstr>
      <vt:lpstr>Experimental Setup</vt:lpstr>
      <vt:lpstr>Slide 4</vt:lpstr>
      <vt:lpstr>Slide 5</vt:lpstr>
      <vt:lpstr>Project Timeline</vt:lpstr>
      <vt:lpstr>Milestones and Progress</vt:lpstr>
      <vt:lpstr>Goals &amp; Deliverables</vt:lpstr>
      <vt:lpstr>Current Status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tutkun</cp:lastModifiedBy>
  <cp:revision>1102</cp:revision>
  <cp:lastPrinted>1601-01-01T00:00:00Z</cp:lastPrinted>
  <dcterms:created xsi:type="dcterms:W3CDTF">1601-01-01T00:00:00Z</dcterms:created>
  <dcterms:modified xsi:type="dcterms:W3CDTF">2011-04-26T16:29:09Z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