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PT Sans Narrow"/>
      <p:regular r:id="rId19"/>
      <p:bold r:id="rId20"/>
    </p:embeddedFont>
    <p:embeddedFont>
      <p:font typeface="Old Standard TT"/>
      <p:regular r:id="rId21"/>
      <p:bold r:id="rId22"/>
      <p: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bold.fntdata"/><Relationship Id="rId11" Type="http://schemas.openxmlformats.org/officeDocument/2006/relationships/slide" Target="slides/slide7.xml"/><Relationship Id="rId22" Type="http://schemas.openxmlformats.org/officeDocument/2006/relationships/font" Target="fonts/OldStandardTT-bold.fntdata"/><Relationship Id="rId10" Type="http://schemas.openxmlformats.org/officeDocument/2006/relationships/slide" Target="slides/slide6.xml"/><Relationship Id="rId21" Type="http://schemas.openxmlformats.org/officeDocument/2006/relationships/font" Target="fonts/OldStandardTT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OldStandardT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TSansNarrow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b="1" sz="14000"/>
            </a:lvl1pPr>
            <a:lvl2pPr lvl="1" rtl="0" algn="ctr">
              <a:spcBef>
                <a:spcPts val="0"/>
              </a:spcBef>
              <a:buSzPct val="100000"/>
              <a:defRPr b="1" sz="14000"/>
            </a:lvl2pPr>
            <a:lvl3pPr lvl="2" rtl="0" algn="ctr">
              <a:spcBef>
                <a:spcPts val="0"/>
              </a:spcBef>
              <a:buSzPct val="100000"/>
              <a:defRPr b="1" sz="14000"/>
            </a:lvl3pPr>
            <a:lvl4pPr lvl="3" rtl="0" algn="ctr">
              <a:spcBef>
                <a:spcPts val="0"/>
              </a:spcBef>
              <a:buSzPct val="100000"/>
              <a:defRPr b="1" sz="14000"/>
            </a:lvl4pPr>
            <a:lvl5pPr lvl="4" rtl="0" algn="ctr">
              <a:spcBef>
                <a:spcPts val="0"/>
              </a:spcBef>
              <a:buSzPct val="100000"/>
              <a:defRPr b="1" sz="14000"/>
            </a:lvl5pPr>
            <a:lvl6pPr lvl="5" rtl="0" algn="ctr">
              <a:spcBef>
                <a:spcPts val="0"/>
              </a:spcBef>
              <a:buSzPct val="100000"/>
              <a:defRPr b="1" sz="14000"/>
            </a:lvl6pPr>
            <a:lvl7pPr lvl="6" rtl="0" algn="ctr">
              <a:spcBef>
                <a:spcPts val="0"/>
              </a:spcBef>
              <a:buSzPct val="100000"/>
              <a:defRPr b="1" sz="14000"/>
            </a:lvl7pPr>
            <a:lvl8pPr lvl="7" rtl="0" algn="ctr">
              <a:spcBef>
                <a:spcPts val="0"/>
              </a:spcBef>
              <a:buSzPct val="100000"/>
              <a:defRPr b="1" sz="14000"/>
            </a:lvl8pPr>
            <a:lvl9pPr lvl="8" rtl="0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youtube.com/v/LCKowDdh9Gs" TargetMode="External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0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Relationship Id="rId4" Type="http://schemas.openxmlformats.org/officeDocument/2006/relationships/image" Target="../media/image04.png"/><Relationship Id="rId5" Type="http://schemas.openxmlformats.org/officeDocument/2006/relationships/image" Target="../media/image07.png"/><Relationship Id="rId6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subTitle"/>
          </p:nvPr>
        </p:nvSpPr>
        <p:spPr>
          <a:xfrm>
            <a:off x="2136750" y="4235525"/>
            <a:ext cx="4870500" cy="45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Willis Wang - Group #12</a:t>
            </a:r>
          </a:p>
        </p:txBody>
      </p:sp>
      <p:sp>
        <p:nvSpPr>
          <p:cNvPr id="60" name="Shape 60"/>
          <p:cNvSpPr txBox="1"/>
          <p:nvPr>
            <p:ph type="ctrTitle"/>
          </p:nvPr>
        </p:nvSpPr>
        <p:spPr>
          <a:xfrm>
            <a:off x="1003650" y="1576210"/>
            <a:ext cx="7136700" cy="1991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Efficient Global Mesh Alignment</a:t>
            </a:r>
          </a:p>
        </p:txBody>
      </p:sp>
      <p:sp>
        <p:nvSpPr>
          <p:cNvPr id="61" name="Shape 61"/>
          <p:cNvSpPr/>
          <p:nvPr/>
        </p:nvSpPr>
        <p:spPr>
          <a:xfrm>
            <a:off x="165688" y="59375"/>
            <a:ext cx="1222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1419758" y="59375"/>
            <a:ext cx="1222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2673829" y="59375"/>
            <a:ext cx="1222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3927900" y="59375"/>
            <a:ext cx="1222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7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5181971" y="59375"/>
            <a:ext cx="1222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7723113" y="59375"/>
            <a:ext cx="1255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6436042" y="59375"/>
            <a:ext cx="1255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Method - Nested BnBs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171600"/>
            <a:ext cx="7654439" cy="33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/>
          <p:nvPr/>
        </p:nvSpPr>
        <p:spPr>
          <a:xfrm>
            <a:off x="16568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Review</a:t>
            </a:r>
          </a:p>
        </p:txBody>
      </p:sp>
      <p:sp>
        <p:nvSpPr>
          <p:cNvPr id="197" name="Shape 197"/>
          <p:cNvSpPr/>
          <p:nvPr/>
        </p:nvSpPr>
        <p:spPr>
          <a:xfrm>
            <a:off x="141975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Overview</a:t>
            </a:r>
          </a:p>
        </p:txBody>
      </p:sp>
      <p:sp>
        <p:nvSpPr>
          <p:cNvPr id="198" name="Shape 198"/>
          <p:cNvSpPr/>
          <p:nvPr/>
        </p:nvSpPr>
        <p:spPr>
          <a:xfrm>
            <a:off x="2673829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Background </a:t>
            </a:r>
          </a:p>
        </p:txBody>
      </p:sp>
      <p:sp>
        <p:nvSpPr>
          <p:cNvPr id="199" name="Shape 199"/>
          <p:cNvSpPr/>
          <p:nvPr/>
        </p:nvSpPr>
        <p:spPr>
          <a:xfrm>
            <a:off x="3927900" y="59375"/>
            <a:ext cx="1222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Method</a:t>
            </a:r>
          </a:p>
        </p:txBody>
      </p:sp>
      <p:sp>
        <p:nvSpPr>
          <p:cNvPr id="200" name="Shape 200"/>
          <p:cNvSpPr/>
          <p:nvPr/>
        </p:nvSpPr>
        <p:spPr>
          <a:xfrm>
            <a:off x="5181971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Results</a:t>
            </a:r>
          </a:p>
        </p:txBody>
      </p:sp>
      <p:sp>
        <p:nvSpPr>
          <p:cNvPr id="201" name="Shape 201"/>
          <p:cNvSpPr/>
          <p:nvPr/>
        </p:nvSpPr>
        <p:spPr>
          <a:xfrm>
            <a:off x="7723113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</a:p>
        </p:txBody>
      </p:sp>
      <p:sp>
        <p:nvSpPr>
          <p:cNvPr id="202" name="Shape 202"/>
          <p:cNvSpPr/>
          <p:nvPr/>
        </p:nvSpPr>
        <p:spPr>
          <a:xfrm>
            <a:off x="6436042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Assessment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6310" y="285312"/>
            <a:ext cx="4607875" cy="192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4000" y="2432674"/>
            <a:ext cx="4674325" cy="173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7" y="1171599"/>
            <a:ext cx="2666700" cy="26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16568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Review</a:t>
            </a:r>
          </a:p>
        </p:txBody>
      </p:sp>
      <p:sp>
        <p:nvSpPr>
          <p:cNvPr id="213" name="Shape 213"/>
          <p:cNvSpPr/>
          <p:nvPr/>
        </p:nvSpPr>
        <p:spPr>
          <a:xfrm>
            <a:off x="141975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Overview</a:t>
            </a:r>
          </a:p>
        </p:txBody>
      </p:sp>
      <p:sp>
        <p:nvSpPr>
          <p:cNvPr id="214" name="Shape 214"/>
          <p:cNvSpPr/>
          <p:nvPr/>
        </p:nvSpPr>
        <p:spPr>
          <a:xfrm>
            <a:off x="2673829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Background </a:t>
            </a:r>
          </a:p>
        </p:txBody>
      </p:sp>
      <p:sp>
        <p:nvSpPr>
          <p:cNvPr id="215" name="Shape 215"/>
          <p:cNvSpPr/>
          <p:nvPr/>
        </p:nvSpPr>
        <p:spPr>
          <a:xfrm>
            <a:off x="3927900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Method</a:t>
            </a:r>
          </a:p>
        </p:txBody>
      </p:sp>
      <p:sp>
        <p:nvSpPr>
          <p:cNvPr id="216" name="Shape 216"/>
          <p:cNvSpPr/>
          <p:nvPr/>
        </p:nvSpPr>
        <p:spPr>
          <a:xfrm>
            <a:off x="5181971" y="59375"/>
            <a:ext cx="1222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Results</a:t>
            </a:r>
          </a:p>
        </p:txBody>
      </p:sp>
      <p:sp>
        <p:nvSpPr>
          <p:cNvPr id="217" name="Shape 217"/>
          <p:cNvSpPr/>
          <p:nvPr/>
        </p:nvSpPr>
        <p:spPr>
          <a:xfrm>
            <a:off x="7723113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</a:p>
        </p:txBody>
      </p:sp>
      <p:sp>
        <p:nvSpPr>
          <p:cNvPr id="218" name="Shape 218"/>
          <p:cNvSpPr/>
          <p:nvPr/>
        </p:nvSpPr>
        <p:spPr>
          <a:xfrm>
            <a:off x="6436042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Assessment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3966650" y="4086000"/>
            <a:ext cx="20430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Registration Error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6356025" y="4097100"/>
            <a:ext cx="1672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Rotation Error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4083937" y="2140400"/>
            <a:ext cx="37926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Linear scaling from the O(1) look up on the priority queue and the scaling convergence threshold , 0.001 * M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>
            <a:hlinkClick r:id="rId3"/>
          </p:cNvPr>
          <p:cNvSpPr/>
          <p:nvPr/>
        </p:nvSpPr>
        <p:spPr>
          <a:xfrm>
            <a:off x="2258325" y="115570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9" name="Shape 229"/>
          <p:cNvSpPr/>
          <p:nvPr/>
        </p:nvSpPr>
        <p:spPr>
          <a:xfrm>
            <a:off x="16568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Review</a:t>
            </a:r>
          </a:p>
        </p:txBody>
      </p:sp>
      <p:sp>
        <p:nvSpPr>
          <p:cNvPr id="230" name="Shape 230"/>
          <p:cNvSpPr/>
          <p:nvPr/>
        </p:nvSpPr>
        <p:spPr>
          <a:xfrm>
            <a:off x="141975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Overview</a:t>
            </a:r>
          </a:p>
        </p:txBody>
      </p:sp>
      <p:sp>
        <p:nvSpPr>
          <p:cNvPr id="231" name="Shape 231"/>
          <p:cNvSpPr/>
          <p:nvPr/>
        </p:nvSpPr>
        <p:spPr>
          <a:xfrm>
            <a:off x="2673829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Background </a:t>
            </a:r>
          </a:p>
        </p:txBody>
      </p:sp>
      <p:sp>
        <p:nvSpPr>
          <p:cNvPr id="232" name="Shape 232"/>
          <p:cNvSpPr/>
          <p:nvPr/>
        </p:nvSpPr>
        <p:spPr>
          <a:xfrm>
            <a:off x="3927900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Method</a:t>
            </a:r>
          </a:p>
        </p:txBody>
      </p:sp>
      <p:sp>
        <p:nvSpPr>
          <p:cNvPr id="233" name="Shape 233"/>
          <p:cNvSpPr/>
          <p:nvPr/>
        </p:nvSpPr>
        <p:spPr>
          <a:xfrm>
            <a:off x="5181971" y="59375"/>
            <a:ext cx="1222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Results</a:t>
            </a:r>
          </a:p>
        </p:txBody>
      </p:sp>
      <p:sp>
        <p:nvSpPr>
          <p:cNvPr id="234" name="Shape 234"/>
          <p:cNvSpPr/>
          <p:nvPr/>
        </p:nvSpPr>
        <p:spPr>
          <a:xfrm>
            <a:off x="7723113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</a:p>
        </p:txBody>
      </p:sp>
      <p:sp>
        <p:nvSpPr>
          <p:cNvPr id="235" name="Shape 235"/>
          <p:cNvSpPr/>
          <p:nvPr/>
        </p:nvSpPr>
        <p:spPr>
          <a:xfrm>
            <a:off x="6436042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Assessment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Assessments and Conclusions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Guaranteed to find global minimum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Deals with noise very well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Very detailed implementation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Includes code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Meshes very well with our current plan of attack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 txBox="1"/>
          <p:nvPr>
            <p:ph idx="4294967295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Requires manual tweaking of error minimum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Requires manual tweaking of translation range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Relatively slow due to multiple ICP calls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Limited to euclidian distance and may not be scalable to different dimensions</a:t>
            </a:r>
          </a:p>
        </p:txBody>
      </p:sp>
      <p:sp>
        <p:nvSpPr>
          <p:cNvPr id="243" name="Shape 243"/>
          <p:cNvSpPr/>
          <p:nvPr/>
        </p:nvSpPr>
        <p:spPr>
          <a:xfrm>
            <a:off x="16568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Review</a:t>
            </a:r>
          </a:p>
        </p:txBody>
      </p:sp>
      <p:sp>
        <p:nvSpPr>
          <p:cNvPr id="244" name="Shape 244"/>
          <p:cNvSpPr/>
          <p:nvPr/>
        </p:nvSpPr>
        <p:spPr>
          <a:xfrm>
            <a:off x="141975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Overview</a:t>
            </a:r>
          </a:p>
        </p:txBody>
      </p:sp>
      <p:sp>
        <p:nvSpPr>
          <p:cNvPr id="245" name="Shape 245"/>
          <p:cNvSpPr/>
          <p:nvPr/>
        </p:nvSpPr>
        <p:spPr>
          <a:xfrm>
            <a:off x="2673829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Background </a:t>
            </a:r>
          </a:p>
        </p:txBody>
      </p:sp>
      <p:sp>
        <p:nvSpPr>
          <p:cNvPr id="246" name="Shape 246"/>
          <p:cNvSpPr/>
          <p:nvPr/>
        </p:nvSpPr>
        <p:spPr>
          <a:xfrm>
            <a:off x="3927900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Method</a:t>
            </a:r>
          </a:p>
        </p:txBody>
      </p:sp>
      <p:sp>
        <p:nvSpPr>
          <p:cNvPr id="247" name="Shape 247"/>
          <p:cNvSpPr/>
          <p:nvPr/>
        </p:nvSpPr>
        <p:spPr>
          <a:xfrm>
            <a:off x="5181971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Results</a:t>
            </a:r>
          </a:p>
        </p:txBody>
      </p:sp>
      <p:sp>
        <p:nvSpPr>
          <p:cNvPr id="248" name="Shape 248"/>
          <p:cNvSpPr/>
          <p:nvPr/>
        </p:nvSpPr>
        <p:spPr>
          <a:xfrm>
            <a:off x="7723113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</a:p>
        </p:txBody>
      </p:sp>
      <p:sp>
        <p:nvSpPr>
          <p:cNvPr id="249" name="Shape 249"/>
          <p:cNvSpPr/>
          <p:nvPr/>
        </p:nvSpPr>
        <p:spPr>
          <a:xfrm>
            <a:off x="6436042" y="59375"/>
            <a:ext cx="1255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Assessment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/>
              <a:t>Questions?</a:t>
            </a:r>
          </a:p>
        </p:txBody>
      </p:sp>
      <p:sp>
        <p:nvSpPr>
          <p:cNvPr id="255" name="Shape 255"/>
          <p:cNvSpPr/>
          <p:nvPr/>
        </p:nvSpPr>
        <p:spPr>
          <a:xfrm>
            <a:off x="16568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Review</a:t>
            </a:r>
          </a:p>
        </p:txBody>
      </p:sp>
      <p:sp>
        <p:nvSpPr>
          <p:cNvPr id="256" name="Shape 256"/>
          <p:cNvSpPr/>
          <p:nvPr/>
        </p:nvSpPr>
        <p:spPr>
          <a:xfrm>
            <a:off x="141975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Overview</a:t>
            </a:r>
          </a:p>
        </p:txBody>
      </p:sp>
      <p:sp>
        <p:nvSpPr>
          <p:cNvPr id="257" name="Shape 257"/>
          <p:cNvSpPr/>
          <p:nvPr/>
        </p:nvSpPr>
        <p:spPr>
          <a:xfrm>
            <a:off x="2673829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Background </a:t>
            </a:r>
          </a:p>
        </p:txBody>
      </p:sp>
      <p:sp>
        <p:nvSpPr>
          <p:cNvPr id="258" name="Shape 258"/>
          <p:cNvSpPr/>
          <p:nvPr/>
        </p:nvSpPr>
        <p:spPr>
          <a:xfrm>
            <a:off x="3927900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Method</a:t>
            </a:r>
          </a:p>
        </p:txBody>
      </p:sp>
      <p:sp>
        <p:nvSpPr>
          <p:cNvPr id="259" name="Shape 259"/>
          <p:cNvSpPr/>
          <p:nvPr/>
        </p:nvSpPr>
        <p:spPr>
          <a:xfrm>
            <a:off x="5181971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Results</a:t>
            </a:r>
          </a:p>
        </p:txBody>
      </p:sp>
      <p:sp>
        <p:nvSpPr>
          <p:cNvPr id="260" name="Shape 260"/>
          <p:cNvSpPr/>
          <p:nvPr/>
        </p:nvSpPr>
        <p:spPr>
          <a:xfrm>
            <a:off x="7723113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</a:p>
        </p:txBody>
      </p:sp>
      <p:sp>
        <p:nvSpPr>
          <p:cNvPr id="261" name="Shape 261"/>
          <p:cNvSpPr/>
          <p:nvPr/>
        </p:nvSpPr>
        <p:spPr>
          <a:xfrm>
            <a:off x="6436042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Assessment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Review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891950"/>
            <a:ext cx="5244000" cy="173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ground truth models of cranioplasty defects in order to </a:t>
            </a:r>
            <a:r>
              <a:rPr lang="en">
                <a:solidFill>
                  <a:schemeClr val="accent3"/>
                </a:solidFill>
              </a:rPr>
              <a:t>determine accuracy</a:t>
            </a:r>
            <a:r>
              <a:rPr lang="en"/>
              <a:t>,</a:t>
            </a:r>
            <a:r>
              <a:rPr lang="en">
                <a:solidFill>
                  <a:schemeClr val="accent3"/>
                </a:solidFill>
              </a:rPr>
              <a:t> evaluate robustness</a:t>
            </a:r>
            <a:r>
              <a:rPr lang="en"/>
              <a:t>, and</a:t>
            </a:r>
            <a:r>
              <a:rPr lang="en">
                <a:solidFill>
                  <a:schemeClr val="accent3"/>
                </a:solidFill>
              </a:rPr>
              <a:t> improve upon patient registration</a:t>
            </a:r>
            <a:r>
              <a:rPr lang="en"/>
              <a:t>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2424" y="1349700"/>
            <a:ext cx="2630175" cy="28160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165688" y="59375"/>
            <a:ext cx="1222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Review</a:t>
            </a:r>
          </a:p>
        </p:txBody>
      </p:sp>
      <p:sp>
        <p:nvSpPr>
          <p:cNvPr id="76" name="Shape 76"/>
          <p:cNvSpPr/>
          <p:nvPr/>
        </p:nvSpPr>
        <p:spPr>
          <a:xfrm>
            <a:off x="141975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Overview</a:t>
            </a:r>
          </a:p>
        </p:txBody>
      </p:sp>
      <p:sp>
        <p:nvSpPr>
          <p:cNvPr id="77" name="Shape 77"/>
          <p:cNvSpPr/>
          <p:nvPr/>
        </p:nvSpPr>
        <p:spPr>
          <a:xfrm>
            <a:off x="2673829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Background </a:t>
            </a:r>
          </a:p>
        </p:txBody>
      </p:sp>
      <p:sp>
        <p:nvSpPr>
          <p:cNvPr id="78" name="Shape 78"/>
          <p:cNvSpPr/>
          <p:nvPr/>
        </p:nvSpPr>
        <p:spPr>
          <a:xfrm>
            <a:off x="3927900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Method</a:t>
            </a:r>
          </a:p>
        </p:txBody>
      </p:sp>
      <p:sp>
        <p:nvSpPr>
          <p:cNvPr id="79" name="Shape 79"/>
          <p:cNvSpPr/>
          <p:nvPr/>
        </p:nvSpPr>
        <p:spPr>
          <a:xfrm>
            <a:off x="5181971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Results</a:t>
            </a:r>
          </a:p>
        </p:txBody>
      </p:sp>
      <p:sp>
        <p:nvSpPr>
          <p:cNvPr id="80" name="Shape 80"/>
          <p:cNvSpPr/>
          <p:nvPr/>
        </p:nvSpPr>
        <p:spPr>
          <a:xfrm>
            <a:off x="7723113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</a:p>
        </p:txBody>
      </p:sp>
      <p:grpSp>
        <p:nvGrpSpPr>
          <p:cNvPr id="81" name="Shape 81"/>
          <p:cNvGrpSpPr/>
          <p:nvPr/>
        </p:nvGrpSpPr>
        <p:grpSpPr>
          <a:xfrm>
            <a:off x="0" y="4852900"/>
            <a:ext cx="9144000" cy="193200"/>
            <a:chOff x="0" y="4852900"/>
            <a:chExt cx="9144000" cy="193200"/>
          </a:xfrm>
        </p:grpSpPr>
        <p:sp>
          <p:nvSpPr>
            <p:cNvPr id="82" name="Shape 82"/>
            <p:cNvSpPr/>
            <p:nvPr/>
          </p:nvSpPr>
          <p:spPr>
            <a:xfrm>
              <a:off x="0" y="4852900"/>
              <a:ext cx="3394500" cy="1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chemeClr val="accen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Erica Schwarz - Group # 12</a:t>
              </a:r>
            </a:p>
          </p:txBody>
        </p:sp>
        <p:sp>
          <p:nvSpPr>
            <p:cNvPr id="83" name="Shape 83"/>
            <p:cNvSpPr/>
            <p:nvPr/>
          </p:nvSpPr>
          <p:spPr>
            <a:xfrm>
              <a:off x="5722475" y="4852900"/>
              <a:ext cx="3394500" cy="1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r">
                <a:spcBef>
                  <a:spcPts val="0"/>
                </a:spcBef>
                <a:buNone/>
              </a:pPr>
              <a:r>
                <a:rPr lang="en" sz="1000">
                  <a:solidFill>
                    <a:schemeClr val="accen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Mesh Simplification and Measures of Error</a:t>
              </a:r>
            </a:p>
          </p:txBody>
        </p:sp>
        <p:cxnSp>
          <p:nvCxnSpPr>
            <p:cNvPr id="84" name="Shape 84"/>
            <p:cNvCxnSpPr/>
            <p:nvPr/>
          </p:nvCxnSpPr>
          <p:spPr>
            <a:xfrm>
              <a:off x="0" y="4852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85" name="Shape 85"/>
          <p:cNvSpPr/>
          <p:nvPr/>
        </p:nvSpPr>
        <p:spPr>
          <a:xfrm>
            <a:off x="6436042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Assessment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Seminar Overview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Paper: 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</a:pPr>
            <a:r>
              <a:rPr lang="en"/>
              <a:t>Yang, Jialong, Hongdon Li, and Yunde Jia. “Go-ICP: Solving 3D Registration Efficiently and Globally Optimally.” </a:t>
            </a:r>
            <a:r>
              <a:rPr i="1" lang="en"/>
              <a:t>2013 IEEE International Conference on Computer Vision </a:t>
            </a:r>
            <a:r>
              <a:rPr lang="en"/>
              <a:t>(2013): n. Pag. Web.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Significance: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ICP is a very commonly used point set registration algorithm, but is incredibly prone to local minimas. As a result, the algorithm is not robust and cannot be fully automated.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Offers a robust algorithm that achieves global L</a:t>
            </a:r>
            <a:r>
              <a:rPr baseline="-25000" lang="en"/>
              <a:t>2 </a:t>
            </a:r>
            <a:r>
              <a:rPr lang="en"/>
              <a:t>minima through use of Branch and Bound (BnB) implementation.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Relevance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Currently dealing with issues of local minima and initial seeding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Robustness and Automation are desired for streamlined operation during surgery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16568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Review</a:t>
            </a:r>
          </a:p>
        </p:txBody>
      </p:sp>
      <p:sp>
        <p:nvSpPr>
          <p:cNvPr id="93" name="Shape 93"/>
          <p:cNvSpPr/>
          <p:nvPr/>
        </p:nvSpPr>
        <p:spPr>
          <a:xfrm>
            <a:off x="1419758" y="59375"/>
            <a:ext cx="1222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Overview</a:t>
            </a:r>
          </a:p>
        </p:txBody>
      </p:sp>
      <p:sp>
        <p:nvSpPr>
          <p:cNvPr id="94" name="Shape 94"/>
          <p:cNvSpPr/>
          <p:nvPr/>
        </p:nvSpPr>
        <p:spPr>
          <a:xfrm>
            <a:off x="2673829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Background </a:t>
            </a:r>
          </a:p>
        </p:txBody>
      </p:sp>
      <p:sp>
        <p:nvSpPr>
          <p:cNvPr id="95" name="Shape 95"/>
          <p:cNvSpPr/>
          <p:nvPr/>
        </p:nvSpPr>
        <p:spPr>
          <a:xfrm>
            <a:off x="3927900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Method</a:t>
            </a:r>
          </a:p>
        </p:txBody>
      </p:sp>
      <p:sp>
        <p:nvSpPr>
          <p:cNvPr id="96" name="Shape 96"/>
          <p:cNvSpPr/>
          <p:nvPr/>
        </p:nvSpPr>
        <p:spPr>
          <a:xfrm>
            <a:off x="5181971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Results</a:t>
            </a:r>
          </a:p>
        </p:txBody>
      </p:sp>
      <p:sp>
        <p:nvSpPr>
          <p:cNvPr id="97" name="Shape 97"/>
          <p:cNvSpPr/>
          <p:nvPr/>
        </p:nvSpPr>
        <p:spPr>
          <a:xfrm>
            <a:off x="7723113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</a:p>
        </p:txBody>
      </p:sp>
      <p:sp>
        <p:nvSpPr>
          <p:cNvPr id="98" name="Shape 98"/>
          <p:cNvSpPr/>
          <p:nvPr/>
        </p:nvSpPr>
        <p:spPr>
          <a:xfrm>
            <a:off x="6436042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Assessment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 Information - ICP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425" y="2044700"/>
            <a:ext cx="3880000" cy="74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16568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Review</a:t>
            </a:r>
          </a:p>
        </p:txBody>
      </p:sp>
      <p:sp>
        <p:nvSpPr>
          <p:cNvPr id="106" name="Shape 106"/>
          <p:cNvSpPr/>
          <p:nvPr/>
        </p:nvSpPr>
        <p:spPr>
          <a:xfrm>
            <a:off x="141975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Overview</a:t>
            </a:r>
          </a:p>
        </p:txBody>
      </p:sp>
      <p:sp>
        <p:nvSpPr>
          <p:cNvPr id="107" name="Shape 107"/>
          <p:cNvSpPr/>
          <p:nvPr/>
        </p:nvSpPr>
        <p:spPr>
          <a:xfrm>
            <a:off x="2673829" y="59375"/>
            <a:ext cx="1222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Background </a:t>
            </a:r>
          </a:p>
        </p:txBody>
      </p:sp>
      <p:sp>
        <p:nvSpPr>
          <p:cNvPr id="108" name="Shape 108"/>
          <p:cNvSpPr/>
          <p:nvPr/>
        </p:nvSpPr>
        <p:spPr>
          <a:xfrm>
            <a:off x="3927900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Method</a:t>
            </a:r>
          </a:p>
        </p:txBody>
      </p:sp>
      <p:sp>
        <p:nvSpPr>
          <p:cNvPr id="109" name="Shape 109"/>
          <p:cNvSpPr/>
          <p:nvPr/>
        </p:nvSpPr>
        <p:spPr>
          <a:xfrm>
            <a:off x="5181971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Results</a:t>
            </a:r>
          </a:p>
        </p:txBody>
      </p:sp>
      <p:sp>
        <p:nvSpPr>
          <p:cNvPr id="110" name="Shape 110"/>
          <p:cNvSpPr/>
          <p:nvPr/>
        </p:nvSpPr>
        <p:spPr>
          <a:xfrm>
            <a:off x="7723113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</a:p>
        </p:txBody>
      </p:sp>
      <p:sp>
        <p:nvSpPr>
          <p:cNvPr id="111" name="Shape 111"/>
          <p:cNvSpPr/>
          <p:nvPr/>
        </p:nvSpPr>
        <p:spPr>
          <a:xfrm>
            <a:off x="6436042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Assessment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1100" y="2662462"/>
            <a:ext cx="28575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Iterative Closest Point is an algorithm for registering two point clouds under Euclidean transformation.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Minimizes L</a:t>
            </a:r>
            <a:r>
              <a:rPr baseline="-25000" lang="en"/>
              <a:t>2</a:t>
            </a:r>
            <a:r>
              <a:rPr lang="en"/>
              <a:t>-error/point correspondence. 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28571"/>
              <a:buFont typeface="Old Standard TT"/>
            </a:pPr>
            <a:r>
              <a:rPr lang="en"/>
              <a:t>Error function defined as: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Can easily fall into a local minimum even if initialized closely to the global minimum.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 Information - Branch and Bound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Algorithm design paradigm for optimizing combinatorial problems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Creates possible decision branches and eliminates potential paths through bounding.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Before enumerating the candidates under each branch, the branch is checked against upper and lower bounds of current optimal solution.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Example: Trying to fit 10 pieces of luggage into the trunk of a car.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10! Combinations. Initially building the tree is clearly not a good idea.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Not all combinations are possible, so we prune the tree as we build it.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Set bounds. In this case it is the dimensions of the trunk. </a:t>
            </a:r>
          </a:p>
        </p:txBody>
      </p:sp>
      <p:sp>
        <p:nvSpPr>
          <p:cNvPr id="120" name="Shape 120"/>
          <p:cNvSpPr/>
          <p:nvPr/>
        </p:nvSpPr>
        <p:spPr>
          <a:xfrm>
            <a:off x="16568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Review</a:t>
            </a:r>
          </a:p>
        </p:txBody>
      </p:sp>
      <p:sp>
        <p:nvSpPr>
          <p:cNvPr id="121" name="Shape 121"/>
          <p:cNvSpPr/>
          <p:nvPr/>
        </p:nvSpPr>
        <p:spPr>
          <a:xfrm>
            <a:off x="141975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Overview</a:t>
            </a:r>
          </a:p>
        </p:txBody>
      </p:sp>
      <p:sp>
        <p:nvSpPr>
          <p:cNvPr id="122" name="Shape 122"/>
          <p:cNvSpPr/>
          <p:nvPr/>
        </p:nvSpPr>
        <p:spPr>
          <a:xfrm>
            <a:off x="2673829" y="59375"/>
            <a:ext cx="1222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Background </a:t>
            </a:r>
          </a:p>
        </p:txBody>
      </p:sp>
      <p:sp>
        <p:nvSpPr>
          <p:cNvPr id="123" name="Shape 123"/>
          <p:cNvSpPr/>
          <p:nvPr/>
        </p:nvSpPr>
        <p:spPr>
          <a:xfrm>
            <a:off x="3927900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Method</a:t>
            </a:r>
          </a:p>
        </p:txBody>
      </p:sp>
      <p:sp>
        <p:nvSpPr>
          <p:cNvPr id="124" name="Shape 124"/>
          <p:cNvSpPr/>
          <p:nvPr/>
        </p:nvSpPr>
        <p:spPr>
          <a:xfrm>
            <a:off x="5181971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Results</a:t>
            </a:r>
          </a:p>
        </p:txBody>
      </p:sp>
      <p:sp>
        <p:nvSpPr>
          <p:cNvPr id="125" name="Shape 125"/>
          <p:cNvSpPr/>
          <p:nvPr/>
        </p:nvSpPr>
        <p:spPr>
          <a:xfrm>
            <a:off x="7723113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</a:p>
        </p:txBody>
      </p:sp>
      <p:sp>
        <p:nvSpPr>
          <p:cNvPr id="126" name="Shape 126"/>
          <p:cNvSpPr/>
          <p:nvPr/>
        </p:nvSpPr>
        <p:spPr>
          <a:xfrm>
            <a:off x="6436042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Assessment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 - Defining 3D bounds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21725" y="115215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An area of uncertainty is first defined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A rotation cube and a translation cube are defined to enclose the domain of all feasible 3D motions.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This area is partitioned from an octotree into </a:t>
            </a:r>
            <a:r>
              <a:rPr i="1" lang="en"/>
              <a:t>C</a:t>
            </a:r>
            <a:r>
              <a:rPr baseline="-25000" i="1" lang="en"/>
              <a:t>r</a:t>
            </a:r>
            <a:r>
              <a:rPr i="1" lang="en"/>
              <a:t> </a:t>
            </a:r>
            <a:r>
              <a:rPr lang="en"/>
              <a:t>and </a:t>
            </a:r>
            <a:r>
              <a:rPr i="1" lang="en"/>
              <a:t>C</a:t>
            </a:r>
            <a:r>
              <a:rPr baseline="-25000" i="1" lang="en"/>
              <a:t>t</a:t>
            </a:r>
            <a:r>
              <a:rPr lang="en"/>
              <a:t>.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||R</a:t>
            </a:r>
            <a:r>
              <a:rPr baseline="-25000" i="1" lang="en"/>
              <a:t>r</a:t>
            </a:r>
            <a:r>
              <a:rPr lang="en"/>
              <a:t>x - R</a:t>
            </a:r>
            <a:r>
              <a:rPr baseline="-25000" lang="en"/>
              <a:t>r0</a:t>
            </a:r>
            <a:r>
              <a:rPr lang="en"/>
              <a:t>x|| ≤ 𝛾</a:t>
            </a:r>
            <a:r>
              <a:rPr baseline="-25000" lang="en"/>
              <a:t>r</a:t>
            </a:r>
            <a:r>
              <a:rPr lang="en"/>
              <a:t> = 2sin(min(sqrt(3)𝜎</a:t>
            </a:r>
            <a:r>
              <a:rPr baseline="-25000" i="1" lang="en"/>
              <a:t>r</a:t>
            </a:r>
            <a:r>
              <a:rPr lang="en"/>
              <a:t>/2, 𝜋/2))||x||, where 𝜎</a:t>
            </a:r>
            <a:r>
              <a:rPr baseline="-25000" i="1" lang="en"/>
              <a:t>r</a:t>
            </a:r>
            <a:r>
              <a:rPr lang="en"/>
              <a:t> is half of the side-length of the rotation cube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||t</a:t>
            </a:r>
            <a:r>
              <a:rPr baseline="-25000" i="1" lang="en"/>
              <a:t>r</a:t>
            </a:r>
            <a:r>
              <a:rPr lang="en"/>
              <a:t> - t</a:t>
            </a:r>
            <a:r>
              <a:rPr baseline="-25000" lang="en"/>
              <a:t>0</a:t>
            </a:r>
            <a:r>
              <a:rPr lang="en"/>
              <a:t>|| ≤ 𝛾</a:t>
            </a:r>
            <a:r>
              <a:rPr baseline="-25000" lang="en"/>
              <a:t>t</a:t>
            </a:r>
            <a:r>
              <a:rPr lang="en"/>
              <a:t> = sqrt(3)𝜎</a:t>
            </a:r>
            <a:r>
              <a:rPr baseline="-25000" i="1" lang="en"/>
              <a:t>t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549" y="2873275"/>
            <a:ext cx="4221974" cy="18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050" y="3221950"/>
            <a:ext cx="3802349" cy="14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16568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Review</a:t>
            </a:r>
          </a:p>
        </p:txBody>
      </p:sp>
      <p:sp>
        <p:nvSpPr>
          <p:cNvPr id="136" name="Shape 136"/>
          <p:cNvSpPr/>
          <p:nvPr/>
        </p:nvSpPr>
        <p:spPr>
          <a:xfrm>
            <a:off x="141975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Overview</a:t>
            </a:r>
          </a:p>
        </p:txBody>
      </p:sp>
      <p:sp>
        <p:nvSpPr>
          <p:cNvPr id="137" name="Shape 137"/>
          <p:cNvSpPr/>
          <p:nvPr/>
        </p:nvSpPr>
        <p:spPr>
          <a:xfrm>
            <a:off x="2673829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Background </a:t>
            </a:r>
          </a:p>
        </p:txBody>
      </p:sp>
      <p:sp>
        <p:nvSpPr>
          <p:cNvPr id="138" name="Shape 138"/>
          <p:cNvSpPr/>
          <p:nvPr/>
        </p:nvSpPr>
        <p:spPr>
          <a:xfrm>
            <a:off x="3927900" y="59375"/>
            <a:ext cx="1222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Method</a:t>
            </a:r>
          </a:p>
        </p:txBody>
      </p:sp>
      <p:sp>
        <p:nvSpPr>
          <p:cNvPr id="139" name="Shape 139"/>
          <p:cNvSpPr/>
          <p:nvPr/>
        </p:nvSpPr>
        <p:spPr>
          <a:xfrm>
            <a:off x="5181971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Results</a:t>
            </a:r>
          </a:p>
        </p:txBody>
      </p:sp>
      <p:sp>
        <p:nvSpPr>
          <p:cNvPr id="140" name="Shape 140"/>
          <p:cNvSpPr/>
          <p:nvPr/>
        </p:nvSpPr>
        <p:spPr>
          <a:xfrm>
            <a:off x="7723113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</a:p>
        </p:txBody>
      </p:sp>
      <p:sp>
        <p:nvSpPr>
          <p:cNvPr id="141" name="Shape 141"/>
          <p:cNvSpPr/>
          <p:nvPr/>
        </p:nvSpPr>
        <p:spPr>
          <a:xfrm>
            <a:off x="6436042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Assessment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Method - Defining 3D bounds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Upper Bound per-pixel error: Relatively trivial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 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This makes sense as we want to find a better solution than the one given.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Final Upper Bound: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799" y="1722475"/>
            <a:ext cx="3089174" cy="3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837" y="3585262"/>
            <a:ext cx="269557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16568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Review</a:t>
            </a:r>
          </a:p>
        </p:txBody>
      </p:sp>
      <p:sp>
        <p:nvSpPr>
          <p:cNvPr id="151" name="Shape 151"/>
          <p:cNvSpPr/>
          <p:nvPr/>
        </p:nvSpPr>
        <p:spPr>
          <a:xfrm>
            <a:off x="141975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Overview</a:t>
            </a:r>
          </a:p>
        </p:txBody>
      </p:sp>
      <p:sp>
        <p:nvSpPr>
          <p:cNvPr id="152" name="Shape 152"/>
          <p:cNvSpPr/>
          <p:nvPr/>
        </p:nvSpPr>
        <p:spPr>
          <a:xfrm>
            <a:off x="2673829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Background </a:t>
            </a:r>
          </a:p>
        </p:txBody>
      </p:sp>
      <p:sp>
        <p:nvSpPr>
          <p:cNvPr id="153" name="Shape 153"/>
          <p:cNvSpPr/>
          <p:nvPr/>
        </p:nvSpPr>
        <p:spPr>
          <a:xfrm>
            <a:off x="3927900" y="59375"/>
            <a:ext cx="1222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Method</a:t>
            </a:r>
          </a:p>
        </p:txBody>
      </p:sp>
      <p:sp>
        <p:nvSpPr>
          <p:cNvPr id="154" name="Shape 154"/>
          <p:cNvSpPr/>
          <p:nvPr/>
        </p:nvSpPr>
        <p:spPr>
          <a:xfrm>
            <a:off x="5181971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Results</a:t>
            </a:r>
          </a:p>
        </p:txBody>
      </p:sp>
      <p:sp>
        <p:nvSpPr>
          <p:cNvPr id="155" name="Shape 155"/>
          <p:cNvSpPr/>
          <p:nvPr/>
        </p:nvSpPr>
        <p:spPr>
          <a:xfrm>
            <a:off x="7723113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</a:p>
        </p:txBody>
      </p:sp>
      <p:sp>
        <p:nvSpPr>
          <p:cNvPr id="156" name="Shape 156"/>
          <p:cNvSpPr/>
          <p:nvPr/>
        </p:nvSpPr>
        <p:spPr>
          <a:xfrm>
            <a:off x="6436042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Assessment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 - Defining 3D bounds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2221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Lower Bound per-pixel error: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 </a:t>
            </a:r>
          </a:p>
          <a:p>
            <a:pPr indent="-228600" lvl="1" marL="914400">
              <a:spcBef>
                <a:spcPts val="0"/>
              </a:spcBef>
            </a:pPr>
            <a:r>
              <a:rPr i="1" lang="en"/>
              <a:t>proof: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Final Lower Bound: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337" y="1879625"/>
            <a:ext cx="275272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250" y="2165374"/>
            <a:ext cx="2933603" cy="144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850" y="1727225"/>
            <a:ext cx="47244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837" y="4068225"/>
            <a:ext cx="4143375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16568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Review</a:t>
            </a:r>
          </a:p>
        </p:txBody>
      </p:sp>
      <p:sp>
        <p:nvSpPr>
          <p:cNvPr id="168" name="Shape 168"/>
          <p:cNvSpPr/>
          <p:nvPr/>
        </p:nvSpPr>
        <p:spPr>
          <a:xfrm>
            <a:off x="141975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Overview</a:t>
            </a:r>
          </a:p>
        </p:txBody>
      </p:sp>
      <p:sp>
        <p:nvSpPr>
          <p:cNvPr id="169" name="Shape 169"/>
          <p:cNvSpPr/>
          <p:nvPr/>
        </p:nvSpPr>
        <p:spPr>
          <a:xfrm>
            <a:off x="2673829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Background </a:t>
            </a:r>
          </a:p>
        </p:txBody>
      </p:sp>
      <p:sp>
        <p:nvSpPr>
          <p:cNvPr id="170" name="Shape 170"/>
          <p:cNvSpPr/>
          <p:nvPr/>
        </p:nvSpPr>
        <p:spPr>
          <a:xfrm>
            <a:off x="3927900" y="59375"/>
            <a:ext cx="1222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Method</a:t>
            </a:r>
          </a:p>
        </p:txBody>
      </p:sp>
      <p:sp>
        <p:nvSpPr>
          <p:cNvPr id="171" name="Shape 171"/>
          <p:cNvSpPr/>
          <p:nvPr/>
        </p:nvSpPr>
        <p:spPr>
          <a:xfrm>
            <a:off x="5181971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Results</a:t>
            </a:r>
          </a:p>
        </p:txBody>
      </p:sp>
      <p:sp>
        <p:nvSpPr>
          <p:cNvPr id="172" name="Shape 172"/>
          <p:cNvSpPr/>
          <p:nvPr/>
        </p:nvSpPr>
        <p:spPr>
          <a:xfrm>
            <a:off x="7723113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</a:p>
        </p:txBody>
      </p:sp>
      <p:sp>
        <p:nvSpPr>
          <p:cNvPr id="173" name="Shape 173"/>
          <p:cNvSpPr/>
          <p:nvPr/>
        </p:nvSpPr>
        <p:spPr>
          <a:xfrm>
            <a:off x="6436042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Assessment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775" y="111649"/>
            <a:ext cx="3128174" cy="120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>
            <p:ph type="title"/>
          </p:nvPr>
        </p:nvSpPr>
        <p:spPr>
          <a:xfrm>
            <a:off x="311700" y="43947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 - Nested BnB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1700" y="1171600"/>
            <a:ext cx="8520600" cy="300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Branch-and-Bound algorithm is segmented into two parts: a rotation and translation aspect. A priority queue holds the cubes of uncertainty.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 outer BnB pulls the next lowest bounded cube from the priority cube and calls on an inner BnB to calculate its corresponding bounds and translation.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For a given C</a:t>
            </a:r>
            <a:r>
              <a:rPr baseline="-25000" i="1" lang="en"/>
              <a:t>r</a:t>
            </a:r>
            <a:r>
              <a:rPr i="1" lang="en"/>
              <a:t>, </a:t>
            </a:r>
            <a:r>
              <a:rPr lang="en"/>
              <a:t>the outer BnB uses the bounds listed above but with a lower bound of: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 inner BnB uses the original equations but with the uncertainty of rotation, 𝛾</a:t>
            </a:r>
            <a:r>
              <a:rPr baseline="-25000" i="1" lang="en"/>
              <a:t>r</a:t>
            </a:r>
            <a:r>
              <a:rPr lang="en"/>
              <a:t>, set as 0.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If the returned upper bound is lower than the current optimal solution, then re-run ICP to retrieve new best point.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Continue until a minimum error threshold is reached.</a:t>
            </a:r>
          </a:p>
        </p:txBody>
      </p:sp>
      <p:sp>
        <p:nvSpPr>
          <p:cNvPr id="181" name="Shape 181"/>
          <p:cNvSpPr/>
          <p:nvPr/>
        </p:nvSpPr>
        <p:spPr>
          <a:xfrm>
            <a:off x="16568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Review</a:t>
            </a:r>
          </a:p>
        </p:txBody>
      </p:sp>
      <p:sp>
        <p:nvSpPr>
          <p:cNvPr id="182" name="Shape 182"/>
          <p:cNvSpPr/>
          <p:nvPr/>
        </p:nvSpPr>
        <p:spPr>
          <a:xfrm>
            <a:off x="1419758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Overview</a:t>
            </a:r>
          </a:p>
        </p:txBody>
      </p:sp>
      <p:sp>
        <p:nvSpPr>
          <p:cNvPr id="183" name="Shape 183"/>
          <p:cNvSpPr/>
          <p:nvPr/>
        </p:nvSpPr>
        <p:spPr>
          <a:xfrm>
            <a:off x="2673829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Background </a:t>
            </a:r>
          </a:p>
        </p:txBody>
      </p:sp>
      <p:sp>
        <p:nvSpPr>
          <p:cNvPr id="184" name="Shape 184"/>
          <p:cNvSpPr/>
          <p:nvPr/>
        </p:nvSpPr>
        <p:spPr>
          <a:xfrm>
            <a:off x="3927900" y="59375"/>
            <a:ext cx="1222200" cy="1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Method</a:t>
            </a:r>
          </a:p>
        </p:txBody>
      </p:sp>
      <p:sp>
        <p:nvSpPr>
          <p:cNvPr id="185" name="Shape 185"/>
          <p:cNvSpPr/>
          <p:nvPr/>
        </p:nvSpPr>
        <p:spPr>
          <a:xfrm>
            <a:off x="5181971" y="59375"/>
            <a:ext cx="1222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Results</a:t>
            </a:r>
          </a:p>
        </p:txBody>
      </p:sp>
      <p:sp>
        <p:nvSpPr>
          <p:cNvPr id="186" name="Shape 186"/>
          <p:cNvSpPr/>
          <p:nvPr/>
        </p:nvSpPr>
        <p:spPr>
          <a:xfrm>
            <a:off x="7723113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Conclusion</a:t>
            </a:r>
          </a:p>
        </p:txBody>
      </p:sp>
      <p:sp>
        <p:nvSpPr>
          <p:cNvPr id="187" name="Shape 187"/>
          <p:cNvSpPr/>
          <p:nvPr/>
        </p:nvSpPr>
        <p:spPr>
          <a:xfrm>
            <a:off x="6436042" y="59375"/>
            <a:ext cx="1255200" cy="118500"/>
          </a:xfrm>
          <a:prstGeom prst="rect">
            <a:avLst/>
          </a:prstGeom>
          <a:solidFill>
            <a:srgbClr val="4DB6AC">
              <a:alpha val="403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Assessment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3725" y="3055725"/>
            <a:ext cx="4009350" cy="23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