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259" r:id="rId6"/>
    <p:sldId id="265" r:id="rId7"/>
    <p:sldId id="273" r:id="rId8"/>
    <p:sldId id="267" r:id="rId9"/>
    <p:sldId id="272" r:id="rId10"/>
    <p:sldId id="257" r:id="rId11"/>
    <p:sldId id="279" r:id="rId12"/>
    <p:sldId id="282" r:id="rId13"/>
    <p:sldId id="268" r:id="rId14"/>
    <p:sldId id="280" r:id="rId15"/>
    <p:sldId id="283" r:id="rId16"/>
    <p:sldId id="269" r:id="rId17"/>
    <p:sldId id="286" r:id="rId18"/>
    <p:sldId id="260" r:id="rId19"/>
    <p:sldId id="285" r:id="rId20"/>
    <p:sldId id="266" r:id="rId21"/>
    <p:sldId id="262" r:id="rId22"/>
    <p:sldId id="281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85038" autoAdjust="0"/>
  </p:normalViewPr>
  <p:slideViewPr>
    <p:cSldViewPr snapToGrid="0">
      <p:cViewPr varScale="1">
        <p:scale>
          <a:sx n="65" d="100"/>
          <a:sy n="65" d="100"/>
        </p:scale>
        <p:origin x="5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D921E-E17D-4373-9F4C-F52CA376487D}" type="datetimeFigureOut">
              <a:rPr lang="en-US"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0BB5A-13E4-4AC8-BD4C-6310114B91D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9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BB5A-13E4-4AC8-BD4C-6310114B91D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34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BB5A-13E4-4AC8-BD4C-6310114B91D8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59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BB5A-13E4-4AC8-BD4C-6310114B91D8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99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BB5A-13E4-4AC8-BD4C-6310114B91D8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17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BB5A-13E4-4AC8-BD4C-6310114B91D8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06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week behind on subproject 2. Need assistance on computer vision system calibration.</a:t>
            </a:r>
          </a:p>
          <a:p>
            <a:r>
              <a:rPr lang="en-US" baseline="0" dirty="0" smtClean="0"/>
              <a:t>1.5 weeks behind on subproject 1. Expectancy is difficult to meet (i.e. meeting with Dr. Ishii)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BB5A-13E4-4AC8-BD4C-6310114B91D8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6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BB5A-13E4-4AC8-BD4C-6310114B91D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0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BB5A-13E4-4AC8-BD4C-6310114B91D8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77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BB5A-13E4-4AC8-BD4C-6310114B91D8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9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BB5A-13E4-4AC8-BD4C-6310114B91D8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3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BB5A-13E4-4AC8-BD4C-6310114B91D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20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BB5A-13E4-4AC8-BD4C-6310114B91D8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56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BB5A-13E4-4AC8-BD4C-6310114B91D8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30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BB5A-13E4-4AC8-BD4C-6310114B91D8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1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283" y="26043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0000"/>
                </a:solidFill>
                <a:latin typeface="Calibri Light"/>
              </a:rPr>
              <a:t>Robotic ENT Microsurgery System (REMS): Calibration and IRB </a:t>
            </a:r>
            <a:r>
              <a:rPr lang="en-US" dirty="0" smtClean="0">
                <a:solidFill>
                  <a:srgbClr val="000000"/>
                </a:solidFill>
                <a:latin typeface="Calibri Light"/>
              </a:rPr>
              <a:t>Study, and Tool Holder Design</a:t>
            </a:r>
            <a:br>
              <a:rPr lang="en-US" dirty="0" smtClean="0">
                <a:solidFill>
                  <a:srgbClr val="000000"/>
                </a:solidFill>
                <a:latin typeface="Calibri Light"/>
              </a:rPr>
            </a:br>
            <a:r>
              <a:rPr lang="en-US" dirty="0">
                <a:solidFill>
                  <a:srgbClr val="000000"/>
                </a:solidFill>
                <a:latin typeface="Calibri Light"/>
              </a:rPr>
              <a:t/>
            </a:r>
            <a:br>
              <a:rPr lang="en-US" dirty="0">
                <a:solidFill>
                  <a:srgbClr val="000000"/>
                </a:solidFill>
                <a:latin typeface="Calibri Light"/>
              </a:rPr>
            </a:br>
            <a:r>
              <a:rPr lang="en-US" dirty="0" smtClean="0">
                <a:solidFill>
                  <a:srgbClr val="000000"/>
                </a:solidFill>
                <a:latin typeface="Calibri Light"/>
              </a:rPr>
              <a:t>Checkpoint Presentation</a:t>
            </a:r>
            <a:endParaRPr lang="en-US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283" y="5345942"/>
            <a:ext cx="9144000" cy="1655762"/>
          </a:xfrm>
        </p:spPr>
        <p:txBody>
          <a:bodyPr/>
          <a:lstStyle/>
          <a:p>
            <a:r>
              <a:rPr lang="en-US" sz="2800" dirty="0"/>
              <a:t>CIS II Spring 2015: Brian </a:t>
            </a:r>
            <a:r>
              <a:rPr lang="en-US" sz="2800" dirty="0" err="1"/>
              <a:t>Gu</a:t>
            </a:r>
            <a:r>
              <a:rPr lang="en-US" sz="2800" dirty="0"/>
              <a:t>, Barbara Kim, Kurt Lee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Subproject 2: Additional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Tool holder not perfectly stiff</a:t>
            </a:r>
          </a:p>
          <a:p>
            <a:r>
              <a:rPr lang="en-US" dirty="0"/>
              <a:t>Leads to minor deflection of the tool when used admittance style</a:t>
            </a:r>
          </a:p>
          <a:p>
            <a:r>
              <a:rPr lang="en-US" dirty="0"/>
              <a:t>Error currently not accounted for in robot's kinematics</a:t>
            </a:r>
          </a:p>
          <a:p>
            <a:pPr lvl="1"/>
            <a:r>
              <a:rPr lang="en-US" dirty="0"/>
              <a:t>has a force sensor however!</a:t>
            </a:r>
          </a:p>
          <a:p>
            <a:r>
              <a:rPr lang="en-US" dirty="0"/>
              <a:t>Use computer vision approach to track tool tip</a:t>
            </a:r>
          </a:p>
          <a:p>
            <a:r>
              <a:rPr lang="en-US" dirty="0"/>
              <a:t>compare position from computer vision system to position/force in the REMS</a:t>
            </a:r>
          </a:p>
          <a:p>
            <a:r>
              <a:rPr lang="en-US" dirty="0"/>
              <a:t>Calibrate using AX=XB method</a:t>
            </a:r>
          </a:p>
          <a:p>
            <a:r>
              <a:rPr lang="en-US" dirty="0"/>
              <a:t>Do this for many different poses and forces</a:t>
            </a:r>
          </a:p>
          <a:p>
            <a:r>
              <a:rPr lang="en-US" dirty="0"/>
              <a:t>Fit polynomial to account for error </a:t>
            </a:r>
          </a:p>
        </p:txBody>
      </p:sp>
    </p:spTree>
    <p:extLst>
      <p:ext uri="{BB962C8B-B14F-4D97-AF65-F5344CB8AC3E}">
        <p14:creationId xmlns:p14="http://schemas.microsoft.com/office/powerpoint/2010/main" val="128597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Subproject 2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and coded tracking system that tracks green ball in pixel coordinates of cameras</a:t>
            </a:r>
            <a:endParaRPr lang="en-US" dirty="0" smtClean="0"/>
          </a:p>
          <a:p>
            <a:r>
              <a:rPr lang="en-US" dirty="0" smtClean="0"/>
              <a:t>Currently </a:t>
            </a:r>
            <a:r>
              <a:rPr lang="en-US" dirty="0" smtClean="0"/>
              <a:t>working on creating a function to go from pixel coordinates to 3D world coordinates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0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Subproject 2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piece to rigidly attach green ball to tool</a:t>
            </a:r>
            <a:endParaRPr lang="en-US" dirty="0" smtClean="0"/>
          </a:p>
          <a:p>
            <a:r>
              <a:rPr lang="en-US" dirty="0" smtClean="0"/>
              <a:t>Calibrate green ball to tool tip</a:t>
            </a:r>
          </a:p>
          <a:p>
            <a:r>
              <a:rPr lang="en-US" dirty="0" smtClean="0"/>
              <a:t>Gather deflection data</a:t>
            </a:r>
          </a:p>
          <a:p>
            <a:r>
              <a:rPr lang="en-US" dirty="0" smtClean="0"/>
              <a:t>Fit deflection data to polynomial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93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Subproject 3: Modified Tool Holder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Current tool holder allows for free rotation of tool</a:t>
            </a:r>
          </a:p>
          <a:p>
            <a:r>
              <a:rPr lang="en-US">
                <a:latin typeface="Calibri" charset="0"/>
              </a:rPr>
              <a:t>Does not track this rotation </a:t>
            </a:r>
          </a:p>
          <a:p>
            <a:pPr lvl="1"/>
            <a:r>
              <a:rPr lang="en-US">
                <a:latin typeface="Calibri" charset="0"/>
              </a:rPr>
              <a:t>Not a problem for straight tools </a:t>
            </a:r>
          </a:p>
          <a:p>
            <a:pPr lvl="1"/>
            <a:r>
              <a:rPr lang="en-US">
                <a:latin typeface="Calibri" charset="0"/>
              </a:rPr>
              <a:t>Cannot accurately track tip of burred/angled tool tips</a:t>
            </a:r>
          </a:p>
          <a:p>
            <a:r>
              <a:rPr lang="en-US"/>
              <a:t>Two options: Motorized holder or free rotation with tracking</a:t>
            </a:r>
          </a:p>
          <a:p>
            <a:pPr lvl="1"/>
            <a:r>
              <a:rPr lang="en-US"/>
              <a:t>Must be accurate to a few degrees</a:t>
            </a:r>
          </a:p>
          <a:p>
            <a:pPr lvl="1"/>
            <a:r>
              <a:rPr lang="en-US"/>
              <a:t>Must leave small footprint (does not interfere with hand movements of doctor)</a:t>
            </a:r>
          </a:p>
        </p:txBody>
      </p:sp>
    </p:spTree>
    <p:extLst>
      <p:ext uri="{BB962C8B-B14F-4D97-AF65-F5344CB8AC3E}">
        <p14:creationId xmlns:p14="http://schemas.microsoft.com/office/powerpoint/2010/main" val="1280115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Subproject </a:t>
            </a:r>
            <a:r>
              <a:rPr lang="en-US" dirty="0" smtClean="0"/>
              <a:t>3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 with Kevin to discuss feasibility of ideas today</a:t>
            </a:r>
          </a:p>
          <a:p>
            <a:r>
              <a:rPr lang="en-US" dirty="0" smtClean="0"/>
              <a:t>Begin rapid prototyping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01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586" y="1885106"/>
            <a:ext cx="11140581" cy="4130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Minimum</a:t>
            </a:r>
            <a:r>
              <a:rPr lang="en-US" dirty="0"/>
              <a:t>                               </a:t>
            </a:r>
            <a:r>
              <a:rPr lang="en-US" b="1" u="sng" dirty="0"/>
              <a:t>Expected</a:t>
            </a:r>
            <a:r>
              <a:rPr lang="en-US" b="1" dirty="0"/>
              <a:t>  </a:t>
            </a:r>
            <a:r>
              <a:rPr lang="en-US" dirty="0"/>
              <a:t>                       </a:t>
            </a:r>
            <a:r>
              <a:rPr lang="en-US" b="1" u="sng" dirty="0"/>
              <a:t>Maximum</a:t>
            </a:r>
            <a:r>
              <a:rPr lang="en-US" dirty="0"/>
              <a:t>                </a:t>
            </a:r>
          </a:p>
          <a:p>
            <a:pPr marL="0" indent="0">
              <a:buNone/>
            </a:pPr>
            <a:r>
              <a:rPr lang="en-US" dirty="0"/>
              <a:t>Completion of                       Completion of                Completion of</a:t>
            </a:r>
          </a:p>
          <a:p>
            <a:pPr marL="0" indent="0">
              <a:buNone/>
            </a:pPr>
            <a:r>
              <a:rPr lang="en-US" dirty="0"/>
              <a:t>one of the three                   two of the three            all three sub-projects* </a:t>
            </a:r>
          </a:p>
          <a:p>
            <a:pPr marL="0" indent="0">
              <a:buNone/>
            </a:pPr>
            <a:r>
              <a:rPr lang="en-US" dirty="0"/>
              <a:t>sub-projects                           </a:t>
            </a:r>
            <a:r>
              <a:rPr lang="en-US" dirty="0" err="1"/>
              <a:t>sub-projects</a:t>
            </a:r>
            <a:r>
              <a:rPr lang="en-US" dirty="0"/>
              <a:t>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Either IRB study                     IRB study                        *presentable prototype</a:t>
            </a:r>
          </a:p>
          <a:p>
            <a:pPr marL="0" indent="0">
              <a:buNone/>
            </a:pPr>
            <a:r>
              <a:rPr lang="en-US" dirty="0"/>
              <a:t>OR calibration                        AND calibration              of the tool holder</a:t>
            </a:r>
          </a:p>
          <a:p>
            <a:pPr marL="0" indent="0">
              <a:buNone/>
            </a:pPr>
            <a:r>
              <a:rPr lang="en-US" dirty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087313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91" y="1826112"/>
            <a:ext cx="11543071" cy="4545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Minimum</a:t>
            </a:r>
            <a:r>
              <a:rPr lang="en-US" dirty="0"/>
              <a:t>                           </a:t>
            </a:r>
            <a:r>
              <a:rPr lang="en-US" dirty="0" smtClean="0"/>
              <a:t> </a:t>
            </a:r>
            <a:r>
              <a:rPr lang="en-US" b="1" u="sng" dirty="0" smtClean="0"/>
              <a:t>Expected</a:t>
            </a:r>
            <a:r>
              <a:rPr lang="en-US" b="1" dirty="0" smtClean="0"/>
              <a:t>  </a:t>
            </a:r>
            <a:r>
              <a:rPr lang="en-US" dirty="0" smtClean="0"/>
              <a:t>                          </a:t>
            </a:r>
            <a:r>
              <a:rPr lang="en-US" b="1" u="sng" dirty="0"/>
              <a:t>Maximum</a:t>
            </a:r>
            <a:r>
              <a:rPr lang="en-US" dirty="0"/>
              <a:t>                </a:t>
            </a:r>
          </a:p>
          <a:p>
            <a:pPr marL="0" indent="0">
              <a:buNone/>
            </a:pPr>
            <a:r>
              <a:rPr lang="en-US" dirty="0" smtClean="0"/>
              <a:t>Completion of		Completion of		Completion	of	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alibration			calibration			calibration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 subjects done		10 subjects done		all 20 subjects done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study 			the study			the study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At least one		</a:t>
            </a:r>
            <a:r>
              <a:rPr lang="en-US" dirty="0"/>
              <a:t>	</a:t>
            </a:r>
            <a:r>
              <a:rPr lang="en-US" dirty="0" smtClean="0"/>
              <a:t>At least one </a:t>
            </a:r>
          </a:p>
          <a:p>
            <a:pPr marL="0" indent="0">
              <a:buNone/>
            </a:pPr>
            <a:r>
              <a:rPr lang="en-US" dirty="0" smtClean="0"/>
              <a:t>          				presentable prototype	presentable prototype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72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Calibri" charset="0"/>
              </a:rPr>
              <a:t>Meetings with Dr. Ishii, full </a:t>
            </a:r>
            <a:r>
              <a:rPr lang="en-US" sz="3200" dirty="0" smtClean="0">
                <a:latin typeface="Calibri" charset="0"/>
              </a:rPr>
              <a:t>correspondence</a:t>
            </a:r>
            <a:endParaRPr lang="en-US" sz="2800" dirty="0">
              <a:latin typeface="Calibri" charset="0"/>
            </a:endParaRPr>
          </a:p>
          <a:p>
            <a:r>
              <a:rPr lang="en-US" sz="3200" dirty="0">
                <a:latin typeface="Calibri" charset="0"/>
              </a:rPr>
              <a:t>20 undergraduates with proper training for </a:t>
            </a:r>
            <a:r>
              <a:rPr lang="en-US" sz="3200" dirty="0" smtClean="0">
                <a:latin typeface="Calibri" charset="0"/>
              </a:rPr>
              <a:t>study</a:t>
            </a:r>
            <a:endParaRPr lang="en-US" sz="3200" dirty="0" smtClean="0">
              <a:solidFill>
                <a:srgbClr val="FF0000"/>
              </a:solidFill>
              <a:latin typeface="Calibri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Calibri" charset="0"/>
              </a:rPr>
              <a:t>Cadaver head for REMS study</a:t>
            </a:r>
            <a:endParaRPr lang="en-US" sz="3200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22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Timeline</a:t>
            </a:r>
            <a:endParaRPr lang="en-US" dirty="0"/>
          </a:p>
        </p:txBody>
      </p:sp>
      <p:pic>
        <p:nvPicPr>
          <p:cNvPr id="4" name="Content Placeholder 3" descr="Imag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6157" y="1690688"/>
            <a:ext cx="9630168" cy="4110344"/>
          </a:xfrm>
        </p:spPr>
      </p:pic>
    </p:spTree>
    <p:extLst>
      <p:ext uri="{BB962C8B-B14F-4D97-AF65-F5344CB8AC3E}">
        <p14:creationId xmlns:p14="http://schemas.microsoft.com/office/powerpoint/2010/main" val="2741306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Timeline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21" y="1690688"/>
            <a:ext cx="9674652" cy="412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- Sinus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Traditionally performed "open" - entering through facial incision. Often associated with scarring and other complications. </a:t>
            </a:r>
          </a:p>
          <a:p>
            <a:r>
              <a:rPr lang="en-US"/>
              <a:t>Endoscopic sinus surgery is minimally invasive, in favor. </a:t>
            </a:r>
          </a:p>
          <a:p>
            <a:endParaRPr lang="en-US"/>
          </a:p>
        </p:txBody>
      </p:sp>
      <p:pic>
        <p:nvPicPr>
          <p:cNvPr id="4" name="Picture 3" descr="fig2sinus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077" y="3288916"/>
            <a:ext cx="3446584" cy="355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07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Milestones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522355" y="2060519"/>
            <a:ext cx="1575991" cy="264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192" y="1607714"/>
            <a:ext cx="9800767" cy="42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6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- Sinus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Challenges:</a:t>
            </a:r>
            <a:br>
              <a:rPr lang="en-US"/>
            </a:br>
            <a:r>
              <a:rPr lang="en-US"/>
              <a:t>-Many critical structures are in the surgical area (brain, eye orbit, carotid artery). These are closely intertwined with the sinuses.</a:t>
            </a:r>
            <a:br>
              <a:rPr lang="en-US"/>
            </a:br>
            <a:r>
              <a:rPr lang="en-US">
                <a:solidFill>
                  <a:srgbClr val="000000"/>
                </a:solidFill>
                <a:latin typeface="Calibri"/>
              </a:rPr>
              <a:t>-Need to repeatedly remove operative instruments (cleaning, check CT position as tracking is poor)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-Sinus tissue easily damaged, sensitive in general. Can occlude endoscopic view.</a:t>
            </a:r>
          </a:p>
          <a:p>
            <a:pPr marL="0" indent="0">
              <a:buNone/>
            </a:pPr>
            <a:r>
              <a:rPr lang="en-US">
                <a:solidFill>
                  <a:srgbClr val="000000"/>
                </a:solidFill>
                <a:latin typeface="Calibri"/>
              </a:rPr>
              <a:t/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8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3fak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0083" y="2269078"/>
            <a:ext cx="3390943" cy="3121858"/>
          </a:xfrm>
        </p:spPr>
      </p:pic>
      <p:pic>
        <p:nvPicPr>
          <p:cNvPr id="7" name="Picture 6" descr="fig3re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1934345" y="2010116"/>
            <a:ext cx="3081121" cy="37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9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REMS - Robotic ENT Microsurgery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Robotic system designed with the goal of addressing surgical challenges - specifically those encountered in OHNS (of which sinus surgery is a subset)</a:t>
            </a:r>
          </a:p>
          <a:p>
            <a:r>
              <a:rPr lang="en-US" dirty="0"/>
              <a:t>Assists in manipulation - eliminates unwanted movement from surgeon (</a:t>
            </a:r>
            <a:r>
              <a:rPr lang="en-US" dirty="0" smtClean="0"/>
              <a:t>i.e. </a:t>
            </a:r>
            <a:r>
              <a:rPr lang="en-US" dirty="0"/>
              <a:t>hand tremor) </a:t>
            </a:r>
          </a:p>
          <a:p>
            <a:r>
              <a:rPr lang="en-US" dirty="0"/>
              <a:t>Assists in navigation - combines positional tracking information with registered pre-operative images to avoid sensitive anatomy ("barrier zones")</a:t>
            </a:r>
          </a:p>
        </p:txBody>
      </p:sp>
    </p:spTree>
    <p:extLst>
      <p:ext uri="{BB962C8B-B14F-4D97-AF65-F5344CB8AC3E}">
        <p14:creationId xmlns:p14="http://schemas.microsoft.com/office/powerpoint/2010/main" val="104118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1rem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4176" y="1789308"/>
            <a:ext cx="4109641" cy="3811452"/>
          </a:xfrm>
        </p:spPr>
      </p:pic>
      <p:pic>
        <p:nvPicPr>
          <p:cNvPr id="5" name="Picture 4" descr="fig4lef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384" y="320870"/>
            <a:ext cx="3077379" cy="2885133"/>
          </a:xfrm>
          <a:prstGeom prst="rect">
            <a:avLst/>
          </a:prstGeom>
        </p:spPr>
      </p:pic>
      <p:pic>
        <p:nvPicPr>
          <p:cNvPr id="6" name="Picture 5" descr="fig4righ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609" y="3286639"/>
            <a:ext cx="3605154" cy="326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4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Subproject 1: REMS Sinus Validation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Primary goal is to determine if robotic surgical assistance with REMS improves surgical skill compared to conventional surgery.</a:t>
            </a:r>
          </a:p>
          <a:p>
            <a:r>
              <a:rPr lang="en-US" dirty="0">
                <a:latin typeface="Calibri" charset="0"/>
              </a:rPr>
              <a:t>Protocol:</a:t>
            </a:r>
          </a:p>
          <a:p>
            <a:pPr lvl="1"/>
            <a:r>
              <a:rPr lang="en-US" dirty="0">
                <a:latin typeface="Calibri" charset="0"/>
              </a:rPr>
              <a:t>20 students randomly separated into two groups</a:t>
            </a:r>
          </a:p>
          <a:p>
            <a:pPr lvl="1"/>
            <a:r>
              <a:rPr lang="en-US" dirty="0">
                <a:latin typeface="Calibri" charset="0"/>
              </a:rPr>
              <a:t>10 will "learn sinus surgery" with the REMS</a:t>
            </a:r>
          </a:p>
          <a:p>
            <a:pPr lvl="1"/>
            <a:r>
              <a:rPr lang="en-US" dirty="0">
                <a:latin typeface="Calibri" charset="0"/>
              </a:rPr>
              <a:t>10 with current learning protocol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An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expert group will perform the task to gather data on how REMS affects professionals. </a:t>
            </a:r>
            <a:br>
              <a:rPr lang="en-US" dirty="0">
                <a:solidFill>
                  <a:srgbClr val="000000"/>
                </a:solidFill>
                <a:latin typeface="Calibri"/>
              </a:rPr>
            </a:br>
            <a:r>
              <a:rPr lang="en-US" dirty="0">
                <a:solidFill>
                  <a:srgbClr val="000000"/>
                </a:solidFill>
                <a:latin typeface="Calibri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76570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Subproject 1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050872" cy="4351338"/>
          </a:xfrm>
        </p:spPr>
        <p:txBody>
          <a:bodyPr/>
          <a:lstStyle/>
          <a:p>
            <a:r>
              <a:rPr lang="en-US" dirty="0" smtClean="0"/>
              <a:t>Identified anatomies of interest for study:</a:t>
            </a:r>
          </a:p>
          <a:p>
            <a:pPr lvl="1"/>
            <a:r>
              <a:rPr lang="en-US" dirty="0" err="1" smtClean="0"/>
              <a:t>Eustacian</a:t>
            </a:r>
            <a:r>
              <a:rPr lang="en-US" dirty="0" smtClean="0"/>
              <a:t> tube, carotid </a:t>
            </a:r>
            <a:r>
              <a:rPr lang="en-US" dirty="0"/>
              <a:t>artery, optic </a:t>
            </a:r>
            <a:r>
              <a:rPr lang="en-US" dirty="0" smtClean="0"/>
              <a:t>nerve, </a:t>
            </a:r>
            <a:r>
              <a:rPr lang="en-US" dirty="0"/>
              <a:t>middle </a:t>
            </a:r>
            <a:r>
              <a:rPr lang="en-US" dirty="0" smtClean="0"/>
              <a:t>turbinate</a:t>
            </a:r>
          </a:p>
          <a:p>
            <a:r>
              <a:rPr lang="en-US" dirty="0" smtClean="0"/>
              <a:t>Created basic storyboard for training module</a:t>
            </a:r>
          </a:p>
          <a:p>
            <a:r>
              <a:rPr lang="en-US" dirty="0" smtClean="0"/>
              <a:t>Recruited </a:t>
            </a:r>
            <a:r>
              <a:rPr lang="en-US" dirty="0" smtClean="0"/>
              <a:t>35</a:t>
            </a:r>
            <a:r>
              <a:rPr lang="en-US" dirty="0" smtClean="0"/>
              <a:t>% </a:t>
            </a:r>
            <a:r>
              <a:rPr lang="en-US" dirty="0" smtClean="0"/>
              <a:t>of undergraduates needed for study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56" y="2021533"/>
            <a:ext cx="6013759" cy="36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3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Subproject 1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</a:t>
            </a:r>
            <a:r>
              <a:rPr lang="en-US" dirty="0" smtClean="0"/>
              <a:t>training </a:t>
            </a:r>
            <a:r>
              <a:rPr lang="en-US" dirty="0" smtClean="0"/>
              <a:t>module</a:t>
            </a:r>
            <a:endParaRPr lang="en-US" dirty="0" smtClean="0"/>
          </a:p>
          <a:p>
            <a:r>
              <a:rPr lang="en-US" dirty="0" smtClean="0"/>
              <a:t>Establish criteria for accuracy </a:t>
            </a:r>
          </a:p>
          <a:p>
            <a:r>
              <a:rPr lang="en-US" dirty="0" smtClean="0"/>
              <a:t>Collect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42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88C51A80A60A4DB202B8C3155C914A" ma:contentTypeVersion="1" ma:contentTypeDescription="Create a new document." ma:contentTypeScope="" ma:versionID="87d9c323d0c440dff297d3fe08b71133">
  <xsd:schema xmlns:xsd="http://www.w3.org/2001/XMLSchema" xmlns:xs="http://www.w3.org/2001/XMLSchema" xmlns:p="http://schemas.microsoft.com/office/2006/metadata/properties" xmlns:ns3="aa0046f4-f2d7-4500-9fa7-b9ece034ccd6" targetNamespace="http://schemas.microsoft.com/office/2006/metadata/properties" ma:root="true" ma:fieldsID="25e1c55ca3740a9f3227417628c12789" ns3:_="">
    <xsd:import namespace="aa0046f4-f2d7-4500-9fa7-b9ece034ccd6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046f4-f2d7-4500-9fa7-b9ece034cc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8FC7A9-D185-427D-A535-7F7AB4827FE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aa0046f4-f2d7-4500-9fa7-b9ece034ccd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9DA4B3-133A-45E1-99B8-318A407E1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C50F13-A3AD-47F9-A409-48BED405C9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0046f4-f2d7-4500-9fa7-b9ece034cc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587</Words>
  <Application>Microsoft Office PowerPoint</Application>
  <PresentationFormat>Widescreen</PresentationFormat>
  <Paragraphs>98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The Robotic ENT Microsurgery System (REMS): Calibration and IRB Study, and Tool Holder Design  Checkpoint Presentation</vt:lpstr>
      <vt:lpstr>Background - Sinus Surgery</vt:lpstr>
      <vt:lpstr>Background - Sinus Surgery</vt:lpstr>
      <vt:lpstr>PowerPoint Presentation</vt:lpstr>
      <vt:lpstr>REMS - Robotic ENT Microsurgery System</vt:lpstr>
      <vt:lpstr>PowerPoint Presentation</vt:lpstr>
      <vt:lpstr>Subproject 1: REMS Sinus Validation Study</vt:lpstr>
      <vt:lpstr>Subproject 1 Progress</vt:lpstr>
      <vt:lpstr>Subproject 1 Next Steps</vt:lpstr>
      <vt:lpstr>Subproject 2: Additional Calibration</vt:lpstr>
      <vt:lpstr>Subproject 2 Progress</vt:lpstr>
      <vt:lpstr>Subproject 2 Next Steps</vt:lpstr>
      <vt:lpstr>Subproject 3: Modified Tool Holder</vt:lpstr>
      <vt:lpstr>Subproject 3 Next Steps</vt:lpstr>
      <vt:lpstr>Old Deliverables</vt:lpstr>
      <vt:lpstr>Updated Deliverables</vt:lpstr>
      <vt:lpstr>Updated Dependencies</vt:lpstr>
      <vt:lpstr>Old Timeline</vt:lpstr>
      <vt:lpstr>Updated Timeline</vt:lpstr>
      <vt:lpstr>Milestones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Kim</dc:creator>
  <cp:lastModifiedBy>Microsoft account</cp:lastModifiedBy>
  <cp:revision>31</cp:revision>
  <dcterms:created xsi:type="dcterms:W3CDTF">2013-07-15T20:26:40Z</dcterms:created>
  <dcterms:modified xsi:type="dcterms:W3CDTF">2015-03-26T05:44:06Z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0x0101000088C51A80A60A4DB202B8C3155C914A</vt:lpwstr>
  </property>
</Properties>
</file>