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80" r:id="rId2"/>
    <p:sldId id="275" r:id="rId3"/>
    <p:sldId id="278" r:id="rId4"/>
    <p:sldId id="279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B4FD"/>
    <a:srgbClr val="CCCCFF"/>
    <a:srgbClr val="9999FF"/>
    <a:srgbClr val="FFCCCC"/>
    <a:srgbClr val="99CCFF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07" autoAdjust="0"/>
  </p:normalViewPr>
  <p:slideViewPr>
    <p:cSldViewPr showGuides="1">
      <p:cViewPr varScale="1">
        <p:scale>
          <a:sx n="85" d="100"/>
          <a:sy n="85" d="100"/>
        </p:scale>
        <p:origin x="65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howGuides="1">
      <p:cViewPr varScale="1">
        <p:scale>
          <a:sx n="47" d="100"/>
          <a:sy n="47" d="100"/>
        </p:scale>
        <p:origin x="2718" y="3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fld id="{6512CACE-AF88-ED49-8F85-D65AFFF2F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41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fld id="{6F6788FD-083D-3B4A-BCEA-C6203DCA56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6238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F6788FD-083D-3B4A-BCEA-C6203DCA566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542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F6788FD-083D-3B4A-BCEA-C6203DCA566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19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14400"/>
            <a:ext cx="7772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028" name="Group 12"/>
          <p:cNvGrpSpPr>
            <a:grpSpLocks/>
          </p:cNvGrpSpPr>
          <p:nvPr/>
        </p:nvGrpSpPr>
        <p:grpSpPr bwMode="auto">
          <a:xfrm>
            <a:off x="3302000" y="6477000"/>
            <a:ext cx="5842000" cy="381000"/>
            <a:chOff x="2080" y="4080"/>
            <a:chExt cx="3680" cy="240"/>
          </a:xfrm>
        </p:grpSpPr>
        <p:pic>
          <p:nvPicPr>
            <p:cNvPr id="1030" name="Picture 13" descr="ERCLogoSmallColor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5589" y="4080"/>
              <a:ext cx="171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8" name="Text Box 14"/>
            <p:cNvSpPr txBox="1">
              <a:spLocks noChangeArrowheads="1"/>
            </p:cNvSpPr>
            <p:nvPr/>
          </p:nvSpPr>
          <p:spPr bwMode="auto">
            <a:xfrm>
              <a:off x="2080" y="4118"/>
              <a:ext cx="348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000" b="1">
                  <a:solidFill>
                    <a:schemeClr val="bg2"/>
                  </a:solidFill>
                  <a:latin typeface="Arial" pitchFamily="-107" charset="0"/>
                </a:rPr>
                <a:t>Engineering Research Center for Computer Integrated Surgical Systems and Technology</a:t>
              </a:r>
            </a:p>
          </p:txBody>
        </p:sp>
      </p:grp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0" y="6430963"/>
            <a:ext cx="37338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341313" indent="-341313">
              <a:defRPr/>
            </a:pPr>
            <a:fld id="{AC6DEC11-5E03-2848-BAEE-A26AD718E783}" type="slidenum">
              <a:rPr lang="en-US" sz="1200" b="1">
                <a:latin typeface="Arial" pitchFamily="-107" charset="0"/>
              </a:rPr>
              <a:pPr marL="341313" indent="-341313">
                <a:defRPr/>
              </a:pPr>
              <a:t>‹#›</a:t>
            </a:fld>
            <a:r>
              <a:rPr lang="en-US" sz="1200" b="1" dirty="0">
                <a:latin typeface="Arial" pitchFamily="-107" charset="0"/>
              </a:rPr>
              <a:t>	</a:t>
            </a:r>
            <a:r>
              <a:rPr lang="en-US" sz="1000" dirty="0">
                <a:latin typeface="Times New Roman" pitchFamily="-107" charset="0"/>
              </a:rPr>
              <a:t>600.456/656 CIS2 Spring 2019</a:t>
            </a:r>
          </a:p>
          <a:p>
            <a:pPr marL="341313" indent="-341313">
              <a:defRPr/>
            </a:pPr>
            <a:r>
              <a:rPr lang="en-US" sz="1000" dirty="0">
                <a:latin typeface="Times New Roman" pitchFamily="-107" charset="0"/>
              </a:rPr>
              <a:t>	Copyright © R. H. Taylor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371600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ＭＳ Ｐゴシック" pitchFamily="1" charset="-128"/>
              </a:rPr>
              <a:t>Computer Vision Algorithms to Differentiate Instrument from Head Movement</a:t>
            </a:r>
            <a:b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n-US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ＭＳ Ｐゴシック" pitchFamily="1" charset="-128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414" y="1219200"/>
            <a:ext cx="6057900" cy="5181600"/>
          </a:xfrm>
        </p:spPr>
        <p:txBody>
          <a:bodyPr/>
          <a:lstStyle/>
          <a:p>
            <a:pPr marL="0" indent="0">
              <a:buNone/>
            </a:pPr>
            <a:endParaRPr lang="en-CA" sz="18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n-CA" b="1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</a:rPr>
              <a:t>Background</a:t>
            </a:r>
            <a:endParaRPr lang="en-CA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There is a need to monitor and detect patient head motion during surgical procedures to advance semi-autonomous robotic platforms for skull base surgery</a:t>
            </a:r>
          </a:p>
          <a:p>
            <a:pPr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Current methods of monitoring patient motion require electromagnetic or optical tracking which hinder workflow</a:t>
            </a:r>
          </a:p>
          <a:p>
            <a:pPr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An ideal method would be to use computer vision from endoscopic or microscopic vision to detect head motion</a:t>
            </a:r>
          </a:p>
          <a:p>
            <a:pPr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915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" y="1219200"/>
            <a:ext cx="4457700" cy="5181600"/>
          </a:xfrm>
        </p:spPr>
        <p:txBody>
          <a:bodyPr/>
          <a:lstStyle/>
          <a:p>
            <a:pPr marL="0" indent="0">
              <a:buNone/>
            </a:pPr>
            <a:endParaRPr lang="en-CA" sz="18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n-CA" b="1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</a:rPr>
              <a:t>Background</a:t>
            </a:r>
            <a:endParaRPr lang="en-CA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A difficulty with this though is being able to detect patient motion while instruments are being moved in the operative field</a:t>
            </a:r>
            <a:endParaRPr lang="en-US" sz="2000" dirty="0">
              <a:solidFill>
                <a:srgbClr val="0000FF"/>
              </a:solidFill>
              <a:highlight>
                <a:srgbClr val="FFFF00"/>
              </a:highligh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highlight>
                <a:srgbClr val="FFFF00"/>
              </a:highligh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highlight>
                  <a:srgbClr val="FFFF00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Goal of this CIS 2 project is to create an algorithm that can differentiate surgical instrument motion from head motion. 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44625B2-9464-B847-BC31-5F8375AB84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6162" y="1676400"/>
            <a:ext cx="3887254" cy="2677886"/>
          </a:xfrm>
          <a:prstGeom prst="rect">
            <a:avLst/>
          </a:prstGeom>
        </p:spPr>
      </p:pic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3FFAF127-E223-BD47-9B8F-598FC251E1B5}"/>
              </a:ext>
            </a:extLst>
          </p:cNvPr>
          <p:cNvCxnSpPr>
            <a:cxnSpLocks/>
          </p:cNvCxnSpPr>
          <p:nvPr/>
        </p:nvCxnSpPr>
        <p:spPr bwMode="auto">
          <a:xfrm flipH="1">
            <a:off x="6754124" y="1447800"/>
            <a:ext cx="789676" cy="914400"/>
          </a:xfrm>
          <a:prstGeom prst="straightConnector1">
            <a:avLst/>
          </a:prstGeom>
          <a:solidFill>
            <a:schemeClr val="accent1"/>
          </a:solidFill>
          <a:ln w="412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Title 9">
            <a:extLst>
              <a:ext uri="{FF2B5EF4-FFF2-40B4-BE49-F238E27FC236}">
                <a16:creationId xmlns:a16="http://schemas.microsoft.com/office/drawing/2014/main" id="{C3E63C3B-5315-724C-AEDF-769FA56FA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670EB10-EC76-A945-B2A8-2E94E9443D70}"/>
              </a:ext>
            </a:extLst>
          </p:cNvPr>
          <p:cNvSpPr txBox="1"/>
          <p:nvPr/>
        </p:nvSpPr>
        <p:spPr>
          <a:xfrm>
            <a:off x="7056661" y="1181871"/>
            <a:ext cx="17267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Surgical Instrument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609600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US" sz="2200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</a:rPr>
              <a:t>What Students Will Do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686800" cy="5486400"/>
          </a:xfrm>
        </p:spPr>
        <p:txBody>
          <a:bodyPr/>
          <a:lstStyle/>
          <a:p>
            <a:r>
              <a:rPr lang="en-CA" sz="2200" dirty="0">
                <a:latin typeface="Verdana" panose="020B0604030504040204" pitchFamily="34" charset="0"/>
                <a:ea typeface="Verdana" panose="020B0604030504040204" pitchFamily="34" charset="0"/>
              </a:rPr>
              <a:t>Training and evaluating a Computer Vision algorithm to differentiate head motion from instrument motion:</a:t>
            </a:r>
          </a:p>
          <a:p>
            <a:pPr lvl="1"/>
            <a:r>
              <a:rPr lang="en-CA" sz="2200" dirty="0">
                <a:latin typeface="Verdana" panose="020B0604030504040204" pitchFamily="34" charset="0"/>
                <a:ea typeface="Verdana" panose="020B0604030504040204" pitchFamily="34" charset="0"/>
              </a:rPr>
              <a:t>Existing video of surgical procedures will be provided to help train the system</a:t>
            </a:r>
          </a:p>
          <a:p>
            <a:pPr lvl="1"/>
            <a:r>
              <a:rPr lang="en-CA" sz="2200" dirty="0">
                <a:latin typeface="Verdana" panose="020B0604030504040204" pitchFamily="34" charset="0"/>
                <a:ea typeface="Verdana" panose="020B0604030504040204" pitchFamily="34" charset="0"/>
              </a:rPr>
              <a:t>Will ultimately test algorithm on cadaveric surgical models</a:t>
            </a:r>
          </a:p>
        </p:txBody>
      </p:sp>
    </p:spTree>
    <p:extLst>
      <p:ext uri="{BB962C8B-B14F-4D97-AF65-F5344CB8AC3E}">
        <p14:creationId xmlns:p14="http://schemas.microsoft.com/office/powerpoint/2010/main" val="1514683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04800"/>
            <a:ext cx="8763000" cy="60960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200" b="1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</a:rPr>
              <a:t>Deliverables:</a:t>
            </a:r>
            <a:endParaRPr lang="en-CA" sz="20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CA" sz="2000" b="1" dirty="0">
                <a:latin typeface="Verdana" panose="020B0604030504040204" pitchFamily="34" charset="0"/>
                <a:ea typeface="Verdana" panose="020B0604030504040204" pitchFamily="34" charset="0"/>
              </a:rPr>
              <a:t>Minimum: </a:t>
            </a:r>
            <a:r>
              <a:rPr lang="en-CA" sz="2000" dirty="0">
                <a:latin typeface="Verdana" panose="020B0604030504040204" pitchFamily="34" charset="0"/>
                <a:ea typeface="Verdana" panose="020B0604030504040204" pitchFamily="34" charset="0"/>
              </a:rPr>
              <a:t>Develop CV algorithm to track and identify tool motion</a:t>
            </a:r>
          </a:p>
          <a:p>
            <a:r>
              <a:rPr lang="en-CA" sz="2000" b="1" dirty="0">
                <a:latin typeface="Verdana" panose="020B0604030504040204" pitchFamily="34" charset="0"/>
                <a:ea typeface="Verdana" panose="020B0604030504040204" pitchFamily="34" charset="0"/>
              </a:rPr>
              <a:t>Expected: </a:t>
            </a:r>
            <a:r>
              <a:rPr lang="en-CA" sz="2000" dirty="0">
                <a:latin typeface="Verdana" panose="020B0604030504040204" pitchFamily="34" charset="0"/>
                <a:ea typeface="Verdana" panose="020B0604030504040204" pitchFamily="34" charset="0"/>
              </a:rPr>
              <a:t>Develop method to differentiate tool motion from background patient motion</a:t>
            </a:r>
          </a:p>
          <a:p>
            <a:pPr>
              <a:spcAft>
                <a:spcPts val="400"/>
              </a:spcAft>
            </a:pPr>
            <a:r>
              <a:rPr lang="en-CA" sz="2000" b="1" dirty="0">
                <a:latin typeface="Verdana" panose="020B0604030504040204" pitchFamily="34" charset="0"/>
                <a:ea typeface="Verdana" panose="020B0604030504040204" pitchFamily="34" charset="0"/>
              </a:rPr>
              <a:t>Maximum: </a:t>
            </a:r>
            <a:r>
              <a:rPr lang="en-CA" sz="2000" dirty="0">
                <a:latin typeface="Verdana" panose="020B0604030504040204" pitchFamily="34" charset="0"/>
                <a:ea typeface="Verdana" panose="020B0604030504040204" pitchFamily="34" charset="0"/>
              </a:rPr>
              <a:t>Create usable system which can be run in real time during simulate surgery</a:t>
            </a:r>
          </a:p>
          <a:p>
            <a:pPr marL="0" indent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2200" b="1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</a:rPr>
              <a:t>Group Size: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ＭＳ Ｐゴシック" pitchFamily="1" charset="-128"/>
              </a:rPr>
              <a:t>1-2</a:t>
            </a:r>
            <a:endParaRPr lang="en-US" sz="2000" b="1" dirty="0">
              <a:latin typeface="Verdana" panose="020B0604030504040204" pitchFamily="34" charset="0"/>
              <a:ea typeface="Verdana" panose="020B0604030504040204" pitchFamily="34" charset="0"/>
              <a:cs typeface="ＭＳ Ｐゴシック" pitchFamily="1" charset="-128"/>
            </a:endParaRPr>
          </a:p>
          <a:p>
            <a:pPr marL="0" indent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2200" b="1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</a:rPr>
              <a:t>Skills:</a:t>
            </a:r>
          </a:p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en-US" sz="20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Programming skills such as Python/MATLAB; familiarity with libraries such as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PyTorch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and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Tensorflow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is a plus</a:t>
            </a:r>
            <a:endParaRPr lang="en-US" sz="20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en-US" sz="20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Knowledge of computer and deep learning algorithms </a:t>
            </a:r>
          </a:p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r>
              <a:rPr lang="en-US" sz="2200" b="1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</a:rPr>
              <a:t>Mentors: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ＭＳ Ｐゴシック" pitchFamily="1" charset="-128"/>
              </a:rPr>
              <a:t>Dr. Russell Taylor,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Dr. Francis  Creighton, Dr. Deepa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Galaiya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ＭＳ Ｐゴシック" pitchFamily="1" charset="-128"/>
            </a:endParaRPr>
          </a:p>
          <a:p>
            <a:pPr marL="0" indent="0">
              <a:lnSpc>
                <a:spcPct val="90000"/>
              </a:lnSpc>
              <a:spcBef>
                <a:spcPts val="400"/>
              </a:spcBef>
              <a:buNone/>
            </a:pPr>
            <a:r>
              <a:rPr lang="en-US" sz="2000" b="1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</a:rPr>
              <a:t>Contact:</a:t>
            </a:r>
            <a:r>
              <a:rPr lang="en-US" sz="2000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  <a:cs typeface="ＭＳ Ｐゴシック" pitchFamily="1" charset="-128"/>
              </a:rPr>
              <a:t>rht@jhu.edu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ＭＳ Ｐゴシック" pitchFamily="1" charset="-128"/>
              </a:rPr>
              <a:t>, 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francis.creighton@jhmi.edu, gdeepa1@jhmi.edu</a:t>
            </a:r>
            <a:endParaRPr lang="en-US" sz="1800" dirty="0">
              <a:latin typeface="Verdana" panose="020B0604030504040204" pitchFamily="34" charset="0"/>
              <a:ea typeface="Verdana" panose="020B0604030504040204" pitchFamily="34" charset="0"/>
              <a:cs typeface="ＭＳ Ｐゴシック" pitchFamily="1" charset="-128"/>
            </a:endParaRPr>
          </a:p>
          <a:p>
            <a:endParaRPr lang="en-CA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173493"/>
      </p:ext>
    </p:extLst>
  </p:cSld>
  <p:clrMapOvr>
    <a:masterClrMapping/>
  </p:clrMapOvr>
</p:sld>
</file>

<file path=ppt/theme/theme1.xml><?xml version="1.0" encoding="utf-8"?>
<a:theme xmlns:a="http://schemas.openxmlformats.org/drawingml/2006/main" name="CIS-Lecture">
  <a:themeElements>
    <a:clrScheme name="CIS-Lectur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IS-Lect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CIS-Lectur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-Lectur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CIS-Lecture</Template>
  <TotalTime>7050</TotalTime>
  <Words>262</Words>
  <Application>Microsoft Macintosh PowerPoint</Application>
  <PresentationFormat>On-screen Show (4:3)</PresentationFormat>
  <Paragraphs>29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ＭＳ Ｐゴシック</vt:lpstr>
      <vt:lpstr>Arial</vt:lpstr>
      <vt:lpstr>Times New Roman</vt:lpstr>
      <vt:lpstr>Verdana</vt:lpstr>
      <vt:lpstr>CIS-Lecture</vt:lpstr>
      <vt:lpstr>Computer Vision Algorithms to Differentiate Instrument from Head Movement </vt:lpstr>
      <vt:lpstr>PowerPoint Presentation</vt:lpstr>
      <vt:lpstr>What Students Will Do</vt:lpstr>
      <vt:lpstr>PowerPoint Presentation</vt:lpstr>
    </vt:vector>
  </TitlesOfParts>
  <Company>Johns Hopkins University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Possible projects (examples)</dc:title>
  <dc:creator>R. H. Taylor</dc:creator>
  <cp:lastModifiedBy>Francis Creighton</cp:lastModifiedBy>
  <cp:revision>158</cp:revision>
  <cp:lastPrinted>1998-01-12T19:42:20Z</cp:lastPrinted>
  <dcterms:created xsi:type="dcterms:W3CDTF">2014-01-14T11:21:36Z</dcterms:created>
  <dcterms:modified xsi:type="dcterms:W3CDTF">2020-01-30T02:49:46Z</dcterms:modified>
</cp:coreProperties>
</file>