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9" r:id="rId4"/>
    <p:sldId id="257" r:id="rId5"/>
    <p:sldId id="273" r:id="rId6"/>
    <p:sldId id="261" r:id="rId7"/>
    <p:sldId id="268" r:id="rId8"/>
    <p:sldId id="278" r:id="rId9"/>
    <p:sldId id="280" r:id="rId10"/>
    <p:sldId id="270" r:id="rId11"/>
    <p:sldId id="262" r:id="rId12"/>
    <p:sldId id="264" r:id="rId13"/>
    <p:sldId id="267" r:id="rId14"/>
    <p:sldId id="263" r:id="rId15"/>
    <p:sldId id="258" r:id="rId16"/>
    <p:sldId id="265" r:id="rId17"/>
    <p:sldId id="266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9" autoAdjust="0"/>
    <p:restoredTop sz="94660"/>
  </p:normalViewPr>
  <p:slideViewPr>
    <p:cSldViewPr snapToGrid="0">
      <p:cViewPr varScale="1">
        <p:scale>
          <a:sx n="57" d="100"/>
          <a:sy n="57" d="100"/>
        </p:scale>
        <p:origin x="43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CD07-380A-4567-AD7D-4EE2AF5704F2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54BE-C2EE-48E6-863C-711995B4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8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CD07-380A-4567-AD7D-4EE2AF5704F2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54BE-C2EE-48E6-863C-711995B4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32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CD07-380A-4567-AD7D-4EE2AF5704F2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54BE-C2EE-48E6-863C-711995B4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1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CD07-380A-4567-AD7D-4EE2AF5704F2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54BE-C2EE-48E6-863C-711995B4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CD07-380A-4567-AD7D-4EE2AF5704F2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54BE-C2EE-48E6-863C-711995B4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8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CD07-380A-4567-AD7D-4EE2AF5704F2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54BE-C2EE-48E6-863C-711995B4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CD07-380A-4567-AD7D-4EE2AF5704F2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54BE-C2EE-48E6-863C-711995B4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5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CD07-380A-4567-AD7D-4EE2AF5704F2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54BE-C2EE-48E6-863C-711995B4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1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CD07-380A-4567-AD7D-4EE2AF5704F2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54BE-C2EE-48E6-863C-711995B4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6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CD07-380A-4567-AD7D-4EE2AF5704F2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54BE-C2EE-48E6-863C-711995B4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80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CD07-380A-4567-AD7D-4EE2AF5704F2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254BE-C2EE-48E6-863C-711995B4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9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CD07-380A-4567-AD7D-4EE2AF5704F2}" type="datetimeFigureOut">
              <a:rPr lang="en-US" smtClean="0"/>
              <a:t>3/10/2015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254BE-C2EE-48E6-863C-711995B4C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7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2243" y="1122363"/>
            <a:ext cx="10058400" cy="2387600"/>
          </a:xfrm>
        </p:spPr>
        <p:txBody>
          <a:bodyPr anchor="t">
            <a:normAutofit/>
          </a:bodyPr>
          <a:lstStyle/>
          <a:p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8: Ultrasound-based Visual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Servoing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 Members: Michael Scarlett</a:t>
            </a:r>
          </a:p>
          <a:p>
            <a:endParaRPr lang="en-US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Mentors: Bernhard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Fuerst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Prof.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Navab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406" y="5810655"/>
            <a:ext cx="2810480" cy="1041510"/>
          </a:xfrm>
          <a:prstGeom prst="rect">
            <a:avLst/>
          </a:prstGeom>
        </p:spPr>
      </p:pic>
      <p:pic>
        <p:nvPicPr>
          <p:cNvPr id="1026" name="Picture 2" descr="http://camp.lcsr.jhu.edu/wp-content/uploads/2015/01/whiting.logo_.small_.horizontal.blue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736" y="5816490"/>
            <a:ext cx="3801508" cy="10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a-mic.org/Wiki/images/thumb/1/1f/CAMP_logo_blue.png/110px-CAMP_logo_bl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864" y="5922335"/>
            <a:ext cx="808859" cy="8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01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26021" y="2814800"/>
            <a:ext cx="1333500" cy="5410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Interpolator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>
            <a:stCxn id="8" idx="3"/>
            <a:endCxn id="9" idx="1"/>
          </p:cNvCxnSpPr>
          <p:nvPr/>
        </p:nvCxnSpPr>
        <p:spPr>
          <a:xfrm flipV="1">
            <a:off x="2278919" y="3085310"/>
            <a:ext cx="1183887" cy="6350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8181491" y="4373923"/>
            <a:ext cx="1798320" cy="518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|T| small?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Arrow Connector 36"/>
          <p:cNvCxnSpPr>
            <a:stCxn id="33" idx="1"/>
            <a:endCxn id="40" idx="3"/>
          </p:cNvCxnSpPr>
          <p:nvPr/>
        </p:nvCxnSpPr>
        <p:spPr>
          <a:xfrm flipH="1">
            <a:off x="7355500" y="4633003"/>
            <a:ext cx="825991" cy="10681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8181491" y="5369289"/>
            <a:ext cx="1798320" cy="518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Arrow Connector 47"/>
          <p:cNvCxnSpPr>
            <a:stCxn id="33" idx="2"/>
            <a:endCxn id="47" idx="0"/>
          </p:cNvCxnSpPr>
          <p:nvPr/>
        </p:nvCxnSpPr>
        <p:spPr>
          <a:xfrm>
            <a:off x="9080651" y="4892083"/>
            <a:ext cx="0" cy="477206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534865" y="4295731"/>
            <a:ext cx="52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212254" y="5020672"/>
            <a:ext cx="527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2259073" y="2925711"/>
            <a:ext cx="1203733" cy="166183"/>
          </a:xfrm>
          <a:prstGeom prst="bentConnector3">
            <a:avLst>
              <a:gd name="adj1" fmla="val 50396"/>
            </a:avLst>
          </a:prstGeom>
          <a:ln w="63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477685" y="5376929"/>
            <a:ext cx="1798320" cy="518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KUKA Robot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34345" y="4317294"/>
            <a:ext cx="1621155" cy="652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ImFusion ROS node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66295" y="4316379"/>
            <a:ext cx="1621155" cy="652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 smtClean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ROS master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77259" y="5309339"/>
            <a:ext cx="2203450" cy="652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Sunrise.Connectivity 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ROS node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466753" y="3713723"/>
            <a:ext cx="5474980" cy="232036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80599" y="925248"/>
            <a:ext cx="10600303" cy="3448675"/>
            <a:chOff x="905898" y="1676608"/>
            <a:chExt cx="10600303" cy="3448675"/>
          </a:xfrm>
        </p:grpSpPr>
        <p:sp>
          <p:nvSpPr>
            <p:cNvPr id="56" name="TextBox 55"/>
            <p:cNvSpPr txBox="1"/>
            <p:nvPr/>
          </p:nvSpPr>
          <p:spPr>
            <a:xfrm>
              <a:off x="3010833" y="2890123"/>
              <a:ext cx="5361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905898" y="1676608"/>
              <a:ext cx="10600303" cy="3448675"/>
              <a:chOff x="905898" y="1676608"/>
              <a:chExt cx="10600303" cy="3448675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472068" y="2233256"/>
                <a:ext cx="1158240" cy="92844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MRI Reference image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839200" y="3566160"/>
                <a:ext cx="1333500" cy="5410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Transform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8839200" y="2426970"/>
                <a:ext cx="1333500" cy="5410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Optimizer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05898" y="3077210"/>
                <a:ext cx="1798320" cy="153161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“Tracked” ultrasound slices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888105" y="3539490"/>
                <a:ext cx="2148840" cy="59436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3D ultrasound image compounding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751320" y="2407920"/>
                <a:ext cx="1325880" cy="5791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Similarity measure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Straight Arrow Connector 12"/>
              <p:cNvCxnSpPr>
                <a:stCxn id="4" idx="3"/>
                <a:endCxn id="10" idx="1"/>
              </p:cNvCxnSpPr>
              <p:nvPr/>
            </p:nvCxnSpPr>
            <p:spPr>
              <a:xfrm>
                <a:off x="5630308" y="2697480"/>
                <a:ext cx="1121012" cy="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5" idx="0"/>
                <a:endCxn id="10" idx="2"/>
              </p:cNvCxnSpPr>
              <p:nvPr/>
            </p:nvCxnSpPr>
            <p:spPr>
              <a:xfrm flipH="1" flipV="1">
                <a:off x="7414260" y="2987040"/>
                <a:ext cx="3810" cy="57912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0" idx="3"/>
                <a:endCxn id="7" idx="1"/>
              </p:cNvCxnSpPr>
              <p:nvPr/>
            </p:nvCxnSpPr>
            <p:spPr>
              <a:xfrm>
                <a:off x="8077200" y="2697480"/>
                <a:ext cx="762000" cy="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7" idx="2"/>
                <a:endCxn id="6" idx="0"/>
              </p:cNvCxnSpPr>
              <p:nvPr/>
            </p:nvCxnSpPr>
            <p:spPr>
              <a:xfrm>
                <a:off x="9505950" y="2967990"/>
                <a:ext cx="0" cy="59817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6" idx="1"/>
                <a:endCxn id="5" idx="3"/>
              </p:cNvCxnSpPr>
              <p:nvPr/>
            </p:nvCxnSpPr>
            <p:spPr>
              <a:xfrm flipH="1">
                <a:off x="8113173" y="3836670"/>
                <a:ext cx="726027" cy="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9" idx="3"/>
                <a:endCxn id="5" idx="1"/>
              </p:cNvCxnSpPr>
              <p:nvPr/>
            </p:nvCxnSpPr>
            <p:spPr>
              <a:xfrm>
                <a:off x="6036945" y="3836670"/>
                <a:ext cx="742728" cy="0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6" idx="2"/>
                <a:endCxn id="33" idx="0"/>
              </p:cNvCxnSpPr>
              <p:nvPr/>
            </p:nvCxnSpPr>
            <p:spPr>
              <a:xfrm>
                <a:off x="9505950" y="4107180"/>
                <a:ext cx="0" cy="1018103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4962525" y="1864638"/>
                <a:ext cx="536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800825" y="3196828"/>
                <a:ext cx="536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6923802" y="1962153"/>
                    <a:ext cx="99390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</a:t>
                    </a:r>
                    <a14:m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≅</m:t>
                        </m:r>
                      </m:oMath>
                    </a14:m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T(B)</a:t>
                    </a:r>
                    <a:endPara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0" name="TextBox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23802" y="1962153"/>
                    <a:ext cx="993909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l="-4908" t="-10000" r="-2454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1" name="TextBox 60"/>
              <p:cNvSpPr txBox="1"/>
              <p:nvPr/>
            </p:nvSpPr>
            <p:spPr>
              <a:xfrm>
                <a:off x="7482006" y="3246120"/>
                <a:ext cx="6533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T(B)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10039350" y="3113496"/>
                    <a:ext cx="1314450" cy="5852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39350" y="3113496"/>
                    <a:ext cx="1314450" cy="585288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5" name="Straight Arrow Connector 74"/>
              <p:cNvCxnSpPr>
                <a:endCxn id="9" idx="1"/>
              </p:cNvCxnSpPr>
              <p:nvPr/>
            </p:nvCxnSpPr>
            <p:spPr>
              <a:xfrm flipV="1">
                <a:off x="2697669" y="3836670"/>
                <a:ext cx="1190436" cy="146129"/>
              </a:xfrm>
              <a:prstGeom prst="bentConnector3">
                <a:avLst>
                  <a:gd name="adj1" fmla="val 50000"/>
                </a:avLst>
              </a:prstGeom>
              <a:ln w="63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74"/>
              <p:cNvCxnSpPr>
                <a:endCxn id="9" idx="1"/>
              </p:cNvCxnSpPr>
              <p:nvPr/>
            </p:nvCxnSpPr>
            <p:spPr>
              <a:xfrm flipV="1">
                <a:off x="2697669" y="3836670"/>
                <a:ext cx="1190436" cy="322148"/>
              </a:xfrm>
              <a:prstGeom prst="bentConnector3">
                <a:avLst>
                  <a:gd name="adj1" fmla="val 50000"/>
                </a:avLst>
              </a:prstGeom>
              <a:ln w="63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74"/>
              <p:cNvCxnSpPr/>
              <p:nvPr/>
            </p:nvCxnSpPr>
            <p:spPr>
              <a:xfrm>
                <a:off x="2694295" y="3539490"/>
                <a:ext cx="1200359" cy="297180"/>
              </a:xfrm>
              <a:prstGeom prst="bentConnector3">
                <a:avLst>
                  <a:gd name="adj1" fmla="val 50000"/>
                </a:avLst>
              </a:prstGeom>
              <a:ln w="63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74"/>
              <p:cNvCxnSpPr/>
              <p:nvPr/>
            </p:nvCxnSpPr>
            <p:spPr>
              <a:xfrm>
                <a:off x="2684372" y="3403202"/>
                <a:ext cx="1213656" cy="442982"/>
              </a:xfrm>
              <a:prstGeom prst="bentConnector3">
                <a:avLst>
                  <a:gd name="adj1" fmla="val 50000"/>
                </a:avLst>
              </a:prstGeom>
              <a:ln w="63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74"/>
              <p:cNvCxnSpPr/>
              <p:nvPr/>
            </p:nvCxnSpPr>
            <p:spPr>
              <a:xfrm flipV="1">
                <a:off x="2694295" y="3846185"/>
                <a:ext cx="1202045" cy="472232"/>
              </a:xfrm>
              <a:prstGeom prst="bentConnector3">
                <a:avLst>
                  <a:gd name="adj1" fmla="val 50000"/>
                </a:avLst>
              </a:prstGeom>
              <a:ln w="63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3547011" y="1690688"/>
                <a:ext cx="7959190" cy="25541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9236217" y="1676608"/>
                <a:ext cx="1722266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Image Analysis</a:t>
                </a:r>
                <a:endPara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51" name="Rectangle 50"/>
          <p:cNvSpPr/>
          <p:nvPr/>
        </p:nvSpPr>
        <p:spPr>
          <a:xfrm>
            <a:off x="3828032" y="3727591"/>
            <a:ext cx="24907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 communication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5" name="Straight Arrow Connector 64"/>
          <p:cNvCxnSpPr>
            <a:stCxn id="40" idx="1"/>
            <a:endCxn id="41" idx="3"/>
          </p:cNvCxnSpPr>
          <p:nvPr/>
        </p:nvCxnSpPr>
        <p:spPr>
          <a:xfrm flipH="1" flipV="1">
            <a:off x="4887450" y="4642769"/>
            <a:ext cx="846895" cy="915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6" idx="1"/>
            <a:endCxn id="91" idx="3"/>
          </p:cNvCxnSpPr>
          <p:nvPr/>
        </p:nvCxnSpPr>
        <p:spPr>
          <a:xfrm flipH="1">
            <a:off x="2276005" y="5635460"/>
            <a:ext cx="789577" cy="549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479242" y="4422268"/>
            <a:ext cx="1798320" cy="518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Ultrasound probe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4" name="Straight Arrow Connector 93"/>
          <p:cNvCxnSpPr>
            <a:stCxn id="90" idx="0"/>
            <a:endCxn id="8" idx="2"/>
          </p:cNvCxnSpPr>
          <p:nvPr/>
        </p:nvCxnSpPr>
        <p:spPr>
          <a:xfrm flipV="1">
            <a:off x="1378402" y="3857469"/>
            <a:ext cx="1357" cy="564799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91" idx="0"/>
            <a:endCxn id="90" idx="2"/>
          </p:cNvCxnSpPr>
          <p:nvPr/>
        </p:nvCxnSpPr>
        <p:spPr>
          <a:xfrm flipV="1">
            <a:off x="1376845" y="4940428"/>
            <a:ext cx="1557" cy="436501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2399974" y="4739386"/>
            <a:ext cx="880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Move KUKA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Elbow Connector 30"/>
          <p:cNvCxnSpPr/>
          <p:nvPr/>
        </p:nvCxnSpPr>
        <p:spPr>
          <a:xfrm rot="16200000" flipH="1">
            <a:off x="5260927" y="3785104"/>
            <a:ext cx="309290" cy="2677399"/>
          </a:xfrm>
          <a:prstGeom prst="bentConnector3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065582" y="5309070"/>
            <a:ext cx="2203450" cy="652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Sunrise.Connectivity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8" name="Straight Arrow Connector 67"/>
          <p:cNvCxnSpPr>
            <a:stCxn id="42" idx="1"/>
            <a:endCxn id="66" idx="3"/>
          </p:cNvCxnSpPr>
          <p:nvPr/>
        </p:nvCxnSpPr>
        <p:spPr>
          <a:xfrm flipH="1" flipV="1">
            <a:off x="5269032" y="5635460"/>
            <a:ext cx="408227" cy="269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860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Deliverables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Minimum: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ImFusion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plugin for automated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US-MRI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 and distance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Enable communication between ImFusion and KUKA robot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Given an initial image and the reference image, find the transformation then move robot to location of reference image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Expected: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 validation of path planning on different ultrasound phantoms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performance of different registration techniques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Maximum: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Given only the reference image, find the corresponding ultrasound image and move robot to location of reference image without knowing where to start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7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Dependencies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825625"/>
            <a:ext cx="10814050" cy="435133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mentors: Will be able to meet with Bernhard weekly, schedule meeting with or email Prof.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Navab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 needed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Permission to use ImFusion: Research agreement with CAMP which allows free usage of software for academic purposes and already have permission from Prof.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Navab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powerful enough to run ImFusion: Work with Bernhard to gain access to Dell Inspiron workstation which has sufficient GPU capabilities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KUKA robot 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Robotorium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and/or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Mock OR: Sign form and obtain permission from lab manager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Ultrasound phantoms and ultrasound probe: Should be provided in Mock OR</a:t>
            </a:r>
          </a:p>
        </p:txBody>
      </p:sp>
    </p:spTree>
    <p:extLst>
      <p:ext uri="{BB962C8B-B14F-4D97-AF65-F5344CB8AC3E}">
        <p14:creationId xmlns:p14="http://schemas.microsoft.com/office/powerpoint/2010/main" val="363524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plan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Basics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Weekly meetings with Bernhard (Wednesday 9am)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Spend 20 hours per week on project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version control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Milestones</a:t>
            </a:r>
          </a:p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Move KUKA for first time using ImFusion plugin</a:t>
            </a:r>
          </a:p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First image registration that outputs transformation</a:t>
            </a:r>
          </a:p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First ultrasound acquisition using KUKA</a:t>
            </a:r>
          </a:p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April 2: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Given initial and reference images, move robot to final position (Min Deliverable)</a:t>
            </a:r>
          </a:p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April 4: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Begin validation with different ultrasounds</a:t>
            </a:r>
          </a:p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April 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Evaluate performance of different registration techniques</a:t>
            </a:r>
          </a:p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April 17: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5: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Given only reference image, move robot to final position (Max Deliverable)</a:t>
            </a:r>
          </a:p>
          <a:p>
            <a:pPr lvl="1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9: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Poster session</a:t>
            </a:r>
          </a:p>
        </p:txBody>
      </p:sp>
    </p:spTree>
    <p:extLst>
      <p:ext uri="{BB962C8B-B14F-4D97-AF65-F5344CB8AC3E}">
        <p14:creationId xmlns:p14="http://schemas.microsoft.com/office/powerpoint/2010/main" val="3887364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Timeline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Getting familiar with KUKA Sunrise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ImFusion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ultrasound and MRI (or CT)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Re-calculation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planned path based 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reliable communication between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imFusion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robot based on Sunrise.Connectivity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ultrasound phantoms – Evaluation of different registration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3900850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Reading list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Abolmaesumi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Salcudean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SE, Zhu WH. Visual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servoing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robot-assisted diagnostic ultrasound. 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22nd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Annu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IEEE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(Cat No00CH37143)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2000;4:2532-2535. doi:10.1109/IEMBS.2000.901348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Abolmaesumi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Salcudean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Sirouspour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MR,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DiMaio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SP. Image-guided control of a robot for medical ultrasound.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 Robot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2002;18(1):11-23. doi:10.1109/70.988970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Bischoff R,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Kurth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J, Schreiber G, et al. The KUKA-DLR Lightweight Robot arm – a new reference platform for robotics research and manufacturing. In: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 41th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Internatiional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Symposium on Robotics and 6th German Conference on Robotics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 2010:741-748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Chaumette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F, Hutchinson S. Visual Servo Control.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Robot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2007;1(March):109-118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Chatelain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Krupa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Navab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Optimization of ultrasound image quality via visual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servoing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2015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Choset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Principles of Robot Motion: Theory, Algorithms, and Implementation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Choset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HM, ed.). MIT Press; 2005:603. Available at: http://books.google.com/books?id=S3biKR21i-QC&amp;pgis=1. Accessed October 27, 2014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61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Reading list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F, Park J,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Khatib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O. Interface Design and Control Strategies for a Robot Assisted Ultrasonic Examination System.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Khatib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O, Kumar V,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Sukhatme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G, eds. 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Robot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2014;79:97-113. doi:10.1007/978-3-642-28572-1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Fuerst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Hennersperger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Navab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DRAFT : Towards MRI-Based Autonomous Robotic US Acquisition : A First Feasibility Study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Gardiazabal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J, Esposito M,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Matthies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P, et al. Towards Personalized Interventional SPECT-CT Imaging. In: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Golland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Barillot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Hornegger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J, Howe R, eds.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Image Computing and Computer-Assisted Intervention – MICCAI 2014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.Vol 8673. Lecture Notes in Computer Science. Cham: Springer International Publishing; 2014:504-511. doi:10.1007/978-3-319-10404-1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Janvier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M-A, Durand L-G, Cardinal M-HR, et al. Performance evaluation of a medical robotic 3D-ultrasound imaging system.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 Image Anal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2008;12(3):275-90. doi:10.1016/j.media.2007.10.006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Krupa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Automatic calibration of a robotized 3D ultrasound imaging system by visual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servoing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In: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International Conference on Robotics and Automation, 2006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.Vol 2006.; 2006:4136-4141. doi:10.1109/ROBOT.2006.1642338.</a:t>
            </a:r>
          </a:p>
        </p:txBody>
      </p:sp>
    </p:spTree>
    <p:extLst>
      <p:ext uri="{BB962C8B-B14F-4D97-AF65-F5344CB8AC3E}">
        <p14:creationId xmlns:p14="http://schemas.microsoft.com/office/powerpoint/2010/main" val="3341626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Reading list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Nakadate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R, Matsunaga Y, Solis J. Development of a robot assisted carotid blood flow measurement system. 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Mach Theory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2011;46(8):1066-1083. Available at: http://www.sciencedirect.com/science/article/pii/S0094114X11000607. Accessed August 25, 2014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Schreiber G, Stemmer A, Bischoff R. The Fast Research Interface for the KUKA Lightweight Robot. In: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Workshop on Innovative Robot Control Architectures for Demanding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ICRA; 2010:15-21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Shepherd S,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Buchstab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KUKA Robots On-Site. McGee W, Ponce de Leon M, eds.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Fabr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 Des 2014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2014:373-380. doi:10.1007/978-3-319-04663-1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Tauscher S,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Tokuda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J, Schreiber G, Neff T,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Ortmaier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OpenIGTLink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interface for state control and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visualisation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robot for image-guided therapy systems. 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Comput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Assist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Radiol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2014. doi:10.1007/s11548-014-1081-1.</a:t>
            </a:r>
          </a:p>
        </p:txBody>
      </p:sp>
    </p:spTree>
    <p:extLst>
      <p:ext uri="{BB962C8B-B14F-4D97-AF65-F5344CB8AC3E}">
        <p14:creationId xmlns:p14="http://schemas.microsoft.com/office/powerpoint/2010/main" val="2225340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0" y="2640239"/>
            <a:ext cx="4556759" cy="1325563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946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MRI or CT image differs from current anatomy due to deformations and organ movement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Ultrasound image provides real-time anatomical data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ultrasound is user dependent and requires special skills to acquire high quality images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4724400"/>
            <a:ext cx="12071350" cy="19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1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acquiring parallel 2D slices of B-mode scans, it is possible to obtain a 3D volume of an anatomical feature so that MRI or CT registration can be more effective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music.runmc-radiology.nl/images/thumb/e/e0/Fusion.jpg/500px-Fusi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3420110"/>
            <a:ext cx="4762500" cy="330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1" y="3112506"/>
            <a:ext cx="4787900" cy="359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4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9650" cy="43513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Robotic ultrasound allows greater precision and dexterity than manual ultrasound, which can improve patient outcomes and shorten procedure times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telemanipulation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 a surgeon can control the robot from a workstation over LAN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00" y="461963"/>
            <a:ext cx="46037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7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servoing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 robots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visual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Given actual image and desired image, compute rotation and transformation between them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://sirslab.dii.unisi.it/vision/research/VS_nonh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27412"/>
            <a:ext cx="44577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irslab.dii.unisi.it/vision/research/VSnonh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3559175"/>
            <a:ext cx="2581275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irslab.dii.unisi.it/vision/research/VSnonh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0" y="3611092"/>
            <a:ext cx="3470275" cy="276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88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Goal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and implement a KUKA Sunrise application that uses patient MRI data of a predefined volume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interest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automatically find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ideal ultrasound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scan at the same location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http://www.imfusion.de/images/Screenshot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1" y="3093720"/>
            <a:ext cx="6545581" cy="348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381" y="3093720"/>
            <a:ext cx="2781300" cy="34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1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owards Autonomous MRI Based Robotic U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6550" y="795339"/>
            <a:ext cx="9220200" cy="51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4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summary of approach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ImFusion provides an SDK that allows addition of new plugins, and it contains C++ modules for registration of ultrasound and MRI images and calculating transformation between images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KUKA Sunrise.Connectivity framework provides a modular communication interface for control of the robot in Java</a:t>
            </a:r>
          </a:p>
          <a:p>
            <a:pPr lvl="1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OpenIGTLink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 ROS will be used to establish network communication with the robot to handle images and other custom-defined data types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http://www.imfusion.de/images/ImFusion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5597525"/>
            <a:ext cx="33337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upload.wikimedia.org/wikipedia/commons/thumb/3/31/KUKA-logo.svg/709px-KUKA-logo.svg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5597525"/>
            <a:ext cx="3740150" cy="4743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9044316" y="5093632"/>
            <a:ext cx="23455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OpenIGT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ttp://nootrix.com/wp-content/uploads/2012/04/ros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5" y="5907523"/>
            <a:ext cx="1563252" cy="424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436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summary of approach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84950" cy="4351338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Hardware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KUKA IIWA lightweight robot will be used, which has 7 degrees of freedom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ultrasound probe will be mounted onto the tool tip of the robot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workstation will communicate planned movements to the robot using LAN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1454150"/>
            <a:ext cx="3683000" cy="51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79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5895</TotalTime>
  <Words>764</Words>
  <Application>Microsoft Office PowerPoint</Application>
  <PresentationFormat>Widescreen</PresentationFormat>
  <Paragraphs>111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Times New Roman</vt:lpstr>
      <vt:lpstr>Office Theme</vt:lpstr>
      <vt:lpstr>Project 8: Ultrasound-based Visual Servoing</vt:lpstr>
      <vt:lpstr>Motivation</vt:lpstr>
      <vt:lpstr>Motivation</vt:lpstr>
      <vt:lpstr>Motivation</vt:lpstr>
      <vt:lpstr>Visual servoing</vt:lpstr>
      <vt:lpstr>Project Goal</vt:lpstr>
      <vt:lpstr>PowerPoint Presentation</vt:lpstr>
      <vt:lpstr>Technical summary of approach</vt:lpstr>
      <vt:lpstr>Technical summary of approach</vt:lpstr>
      <vt:lpstr>PowerPoint Presentation</vt:lpstr>
      <vt:lpstr>Deliverables</vt:lpstr>
      <vt:lpstr>Dependencies</vt:lpstr>
      <vt:lpstr>Management plan</vt:lpstr>
      <vt:lpstr>Timeline</vt:lpstr>
      <vt:lpstr>Reading list</vt:lpstr>
      <vt:lpstr>Reading list</vt:lpstr>
      <vt:lpstr>Reading list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Ultrasound-based Visual Servoing</dc:title>
  <dc:creator>Michael</dc:creator>
  <cp:lastModifiedBy>Michael</cp:lastModifiedBy>
  <cp:revision>145</cp:revision>
  <dcterms:created xsi:type="dcterms:W3CDTF">2015-02-11T03:48:44Z</dcterms:created>
  <dcterms:modified xsi:type="dcterms:W3CDTF">2015-03-10T16:35:41Z</dcterms:modified>
</cp:coreProperties>
</file>