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0" r:id="rId2"/>
    <p:sldId id="275" r:id="rId3"/>
    <p:sldId id="278" r:id="rId4"/>
    <p:sldId id="27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96"/>
  </p:normalViewPr>
  <p:slideViewPr>
    <p:cSldViewPr showGuides="1">
      <p:cViewPr varScale="1">
        <p:scale>
          <a:sx n="88" d="100"/>
          <a:sy n="88" d="100"/>
        </p:scale>
        <p:origin x="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788FD-083D-3B4A-BCEA-C6203DCA56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2019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39F0-CFCB-E845-A3C0-7B5332BC1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/>
              <a:t>Poor surgical ergonomics is one of the leading cause of surgeon disability</a:t>
            </a:r>
          </a:p>
          <a:p>
            <a:pPr lvl="1"/>
            <a:r>
              <a:rPr lang="en-US" dirty="0"/>
              <a:t>90% of surgeons have reported at least one symptom of ergonomic injury</a:t>
            </a:r>
          </a:p>
          <a:p>
            <a:pPr lvl="1"/>
            <a:r>
              <a:rPr lang="en-US" dirty="0"/>
              <a:t>94% of surgical residents have musculoskeletal pain</a:t>
            </a:r>
          </a:p>
          <a:p>
            <a:pPr lvl="1"/>
            <a:r>
              <a:rPr lang="en-US" dirty="0"/>
              <a:t>23% have developed chronic injury</a:t>
            </a:r>
          </a:p>
          <a:p>
            <a:pPr lvl="1"/>
            <a:r>
              <a:rPr lang="en-US" dirty="0"/>
              <a:t>Back pain most </a:t>
            </a:r>
            <a:r>
              <a:rPr lang="en-US" dirty="0" err="1"/>
              <a:t>commong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A5D14E-60F0-7C49-AFB6-E6BE0BD04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Evaluation of Various Sensing Modalities for Accurate Measurement of Neck Flexion Angle during Thyroid and Ear Surgery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4BDB7-CCA5-2948-8FCD-3BE197FCD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457200"/>
            <a:ext cx="4851400" cy="5943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7BEC08-CBF2-2443-9D91-06AA1C424641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1400" y="1600200"/>
            <a:ext cx="609600" cy="1066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4F2C50-8150-BB43-A1B4-819EE7E610C6}"/>
              </a:ext>
            </a:extLst>
          </p:cNvPr>
          <p:cNvCxnSpPr>
            <a:cxnSpLocks/>
          </p:cNvCxnSpPr>
          <p:nvPr/>
        </p:nvCxnSpPr>
        <p:spPr bwMode="auto">
          <a:xfrm flipV="1">
            <a:off x="4267200" y="1371600"/>
            <a:ext cx="457200" cy="152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273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b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20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Evaluation of Various Sensing Modalities for Accurate Measurement of Neck Flexion Angle during Thyroid and Ear Surgery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81743"/>
            <a:ext cx="8686800" cy="5181600"/>
          </a:xfrm>
        </p:spPr>
        <p:txBody>
          <a:bodyPr/>
          <a:lstStyle/>
          <a:p>
            <a:pPr marL="0" indent="0">
              <a:buNone/>
            </a:pPr>
            <a:endParaRPr lang="en-CA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CA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Goal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investigate and compare postural ergonomics of surgeons during two different surgical scenarios: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Ear Surgery: Traditional case (looking through microscopes)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Endoscopic case (looking at monitor)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Thyroid Surgery: Traditional case (standing over patient) Laparoscopic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Endoscopic (looking straight </a:t>
            </a:r>
          </a:p>
          <a:p>
            <a:pPr marL="446088" lvl="1" indent="0">
              <a:spcBef>
                <a:spcPts val="0"/>
              </a:spcBef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at a monitor)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1900" dirty="0">
              <a:solidFill>
                <a:srgbClr val="0000FF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1ECAF-15E6-4C13-A614-E00BD8414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97" t="5405" r="10743" b="2527"/>
          <a:stretch/>
        </p:blipFill>
        <p:spPr>
          <a:xfrm>
            <a:off x="3156487" y="4428368"/>
            <a:ext cx="2209800" cy="17506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F924C3-7DAD-6548-84BC-CA52DF16F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822" y="4378854"/>
            <a:ext cx="3121978" cy="1849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3B8CB-D388-554B-B6B1-4A2EC598A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1" y="4425082"/>
            <a:ext cx="2851687" cy="18976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What Students Will Do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CA" sz="2200" dirty="0">
                <a:latin typeface="Verdana" panose="020B0604030504040204" pitchFamily="34" charset="0"/>
                <a:ea typeface="Verdana" panose="020B0604030504040204" pitchFamily="34" charset="0"/>
              </a:rPr>
              <a:t>Investigating the possibility of accurate tracking of neck flexion angle using two IMUs</a:t>
            </a:r>
          </a:p>
          <a:p>
            <a:pPr lvl="1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Processing signals from two IMUs to extract neck flexion angle</a:t>
            </a:r>
          </a:p>
          <a:p>
            <a:pPr lvl="1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Collecting ground truth data using other sensing modalities (e.g., optical tracker or EM tracker) for calibration and validation purposes</a:t>
            </a:r>
          </a:p>
          <a:p>
            <a:pPr marL="457200" lvl="1" indent="0">
              <a:buNone/>
            </a:pP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200" dirty="0">
                <a:latin typeface="Verdana" panose="020B0604030504040204" pitchFamily="34" charset="0"/>
                <a:ea typeface="Verdana" panose="020B0604030504040204" pitchFamily="34" charset="0"/>
              </a:rPr>
              <a:t>Evaluating and comparing tracking accuracies achieved by IMUs vs. Kinect sensor vs. external tracker  </a:t>
            </a:r>
          </a:p>
          <a:p>
            <a:pPr marL="457200" lvl="1" indent="0">
              <a:buNone/>
            </a:pP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200" dirty="0">
                <a:latin typeface="Verdana" panose="020B0604030504040204" pitchFamily="34" charset="0"/>
                <a:ea typeface="Verdana" panose="020B0604030504040204" pitchFamily="34" charset="0"/>
              </a:rPr>
              <a:t>Using and evaluating the developed system in </a:t>
            </a:r>
          </a:p>
          <a:p>
            <a:pPr lvl="1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Phantom studies</a:t>
            </a:r>
          </a:p>
          <a:p>
            <a:pPr lvl="1"/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IRB approved study in the OR</a:t>
            </a:r>
          </a:p>
        </p:txBody>
      </p:sp>
    </p:spTree>
    <p:extLst>
      <p:ext uri="{BB962C8B-B14F-4D97-AF65-F5344CB8AC3E}">
        <p14:creationId xmlns:p14="http://schemas.microsoft.com/office/powerpoint/2010/main" val="151468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096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Deliverables:</a:t>
            </a:r>
            <a:endParaRPr lang="en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Developing prototype system with two IMUs, together with external ground truth system (e.g., EM tracker or optical tracker) </a:t>
            </a:r>
          </a:p>
          <a:p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Validation of the system against ground truth; comparison against Kinect data</a:t>
            </a:r>
          </a:p>
          <a:p>
            <a:pPr>
              <a:spcAft>
                <a:spcPts val="900"/>
              </a:spcAft>
            </a:pPr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Experimental evaluation in surgical setting (phantoms and/or actual surgery)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Group Size: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1-2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Skills: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skills such as C++ and Python/MATLAB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Knowledge of signal processing 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Knowledge of sensor fusion and Kalman filter is a plus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Mentors: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Dr. Mahya Shahbazi, Dr. Russell Taylor,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Dr. Francis  Creighton, Dr. Chris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Razavi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Contact:</a:t>
            </a:r>
            <a:r>
              <a:rPr lang="en-US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ahya.sh@jhu.edu, rht@jhu.edu,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francis.creighton@jhmi.edu, crazavi1@jhmi.edu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73493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6590</TotalTime>
  <Words>316</Words>
  <Application>Microsoft Macintosh PowerPoint</Application>
  <PresentationFormat>On-screen Show (4:3)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Times New Roman</vt:lpstr>
      <vt:lpstr>Verdana</vt:lpstr>
      <vt:lpstr>Wingdings</vt:lpstr>
      <vt:lpstr>CIS-Lecture</vt:lpstr>
      <vt:lpstr>  Evaluation of Various Sensing Modalities for Accurate Measurement of Neck Flexion Angle during Thyroid and Ear Surgery</vt:lpstr>
      <vt:lpstr>  Evaluation of Various Sensing Modalities for Accurate Measurement of Neck Flexion Angle during Thyroid and Ear Surgery</vt:lpstr>
      <vt:lpstr>What Students Will Do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Francis Creighton</cp:lastModifiedBy>
  <cp:revision>138</cp:revision>
  <cp:lastPrinted>1998-01-12T19:42:20Z</cp:lastPrinted>
  <dcterms:created xsi:type="dcterms:W3CDTF">2014-01-14T11:21:36Z</dcterms:created>
  <dcterms:modified xsi:type="dcterms:W3CDTF">2019-01-29T16:35:00Z</dcterms:modified>
</cp:coreProperties>
</file>