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2" r:id="rId2"/>
    <p:sldId id="277" r:id="rId3"/>
    <p:sldId id="281" r:id="rId4"/>
    <p:sldId id="278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/>
    <p:restoredTop sz="94666"/>
  </p:normalViewPr>
  <p:slideViewPr>
    <p:cSldViewPr showGuides="1">
      <p:cViewPr varScale="1">
        <p:scale>
          <a:sx n="102" d="100"/>
          <a:sy n="102" d="100"/>
        </p:scale>
        <p:origin x="10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2020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gordon@jhmi.edu" TargetMode="External"/><Relationship Id="rId2" Type="http://schemas.openxmlformats.org/officeDocument/2006/relationships/hyperlink" Target="mailto:mehran.armand@jhuapl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09600"/>
          </a:xfrm>
        </p:spPr>
        <p:txBody>
          <a:bodyPr/>
          <a:lstStyle/>
          <a:p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Redefining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Neuroimaging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Standard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Care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： </a:t>
            </a:r>
            <a:b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Implantable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Ultrasound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 Real-Time 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Diagnosis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Brain</a:t>
            </a:r>
            <a:r>
              <a:rPr lang="zh-CN" alt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Diseases</a:t>
            </a: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914400"/>
            <a:ext cx="840105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altLang="zh-CN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Goal:</a:t>
            </a:r>
            <a:r>
              <a:rPr lang="zh-CN" alt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first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implantable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ultrasound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probe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long-term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post-neurosurgical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monitoring.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primary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aim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is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monitor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potential regrowth of brain tumor in real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-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time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ing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app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on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doctor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patient’s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phones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ultrasound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smart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device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will also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assist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physicians to monitor bleeding, cyst, growing tumor,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etc.,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over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11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million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patients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that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are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affected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annually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with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brain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diseases.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sz="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Design,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prototype,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test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a mini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ature,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flexible ultrasound probe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be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implanted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postoperatively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real-time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imaging.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 an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app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and transport images via Bluetooth to smart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phone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Invited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to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attend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weekly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Center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Neuroplastic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Surgery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lab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meetings.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zh-CN" sz="1600" b="1" dirty="0">
                <a:latin typeface="Verdana" pitchFamily="1" charset="0"/>
                <a:ea typeface="ＭＳ Ｐゴシック" pitchFamily="1" charset="-128"/>
              </a:rPr>
              <a:t>Minimum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: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Develop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a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functional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ultrasound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probe.</a:t>
            </a:r>
          </a:p>
          <a:p>
            <a:pPr lvl="1">
              <a:lnSpc>
                <a:spcPct val="90000"/>
              </a:lnSpc>
            </a:pPr>
            <a:r>
              <a:rPr lang="en-US" altLang="zh-CN" sz="1600" b="1" dirty="0">
                <a:latin typeface="Verdana" pitchFamily="1" charset="0"/>
                <a:ea typeface="ＭＳ Ｐゴシック" pitchFamily="1" charset="-128"/>
              </a:rPr>
              <a:t>Expected:</a:t>
            </a:r>
            <a:r>
              <a:rPr lang="zh-CN" altLang="en-US" sz="1600" b="1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Build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a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functional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prototype and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app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and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conduct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benchtop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testing.</a:t>
            </a:r>
          </a:p>
          <a:p>
            <a:pPr lvl="1">
              <a:lnSpc>
                <a:spcPct val="90000"/>
              </a:lnSpc>
            </a:pPr>
            <a:r>
              <a:rPr lang="en-US" altLang="zh-CN" sz="1600" b="1" dirty="0">
                <a:latin typeface="Verdana" pitchFamily="1" charset="0"/>
                <a:ea typeface="ＭＳ Ｐゴシック" pitchFamily="1" charset="-128"/>
              </a:rPr>
              <a:t>Maximum</a:t>
            </a:r>
            <a:r>
              <a:rPr lang="zh-CN" altLang="en-US" sz="1600" b="1" dirty="0">
                <a:latin typeface="Verdana" pitchFamily="1" charset="0"/>
                <a:ea typeface="ＭＳ Ｐゴシック" pitchFamily="1" charset="-128"/>
              </a:rPr>
              <a:t>：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Build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the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functioning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prototype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and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conduct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cadaver,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 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		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animal,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or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clinical</a:t>
            </a:r>
            <a:r>
              <a:rPr lang="zh-CN" altLang="en-US" sz="1600" dirty="0">
                <a:latin typeface="Verdana" pitchFamily="1" charset="0"/>
                <a:ea typeface="ＭＳ Ｐゴシック" pitchFamily="1" charset="-128"/>
              </a:rPr>
              <a:t> </a:t>
            </a:r>
            <a:r>
              <a:rPr lang="en-US" altLang="zh-CN" sz="1600" dirty="0">
                <a:latin typeface="Verdana" pitchFamily="1" charset="0"/>
                <a:ea typeface="ＭＳ Ｐゴシック" pitchFamily="1" charset="-128"/>
              </a:rPr>
              <a:t>trials</a:t>
            </a:r>
            <a:endParaRPr lang="en-US" sz="16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86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18" y="914400"/>
            <a:ext cx="7696200" cy="5486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19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</a:t>
            </a:r>
            <a:r>
              <a:rPr lang="zh-CN" alt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Requirements:</a:t>
            </a:r>
          </a:p>
          <a:p>
            <a:pPr lvl="1">
              <a:lnSpc>
                <a:spcPct val="90000"/>
              </a:lnSpc>
            </a:pP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Miniature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implantable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(skull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embedded)</a:t>
            </a:r>
          </a:p>
          <a:p>
            <a:pPr lvl="1">
              <a:lnSpc>
                <a:spcPct val="90000"/>
              </a:lnSpc>
            </a:pP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Wirelessly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powered</a:t>
            </a:r>
          </a:p>
          <a:p>
            <a:pPr lvl="1">
              <a:lnSpc>
                <a:spcPct val="90000"/>
              </a:lnSpc>
            </a:pP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Bluetooth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continuous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monitoring</a:t>
            </a:r>
          </a:p>
          <a:p>
            <a:pPr lvl="1">
              <a:lnSpc>
                <a:spcPct val="90000"/>
              </a:lnSpc>
            </a:pP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Rechargeable</a:t>
            </a:r>
          </a:p>
          <a:p>
            <a:pPr lvl="1">
              <a:lnSpc>
                <a:spcPct val="90000"/>
              </a:lnSpc>
            </a:pP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MRI-safe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endParaRPr lang="en-US" altLang="zh-CN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Group Size: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1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-3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</a:t>
            </a:r>
          </a:p>
          <a:p>
            <a:pPr lvl="1">
              <a:lnSpc>
                <a:spcPct val="90000"/>
              </a:lnSpc>
            </a:pP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Knowledge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he principles of ultrasonic imaging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app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development,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Bluetooth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wireless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power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charging,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prototyping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and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testing,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translation</a:t>
            </a:r>
            <a:r>
              <a:rPr lang="zh-CN" alt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research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The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Johns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Hopkins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Center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for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Neuroplastic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Surgery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ＭＳ Ｐゴシック" pitchFamily="1" charset="-128"/>
            </a:endParaRP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Dr. Liuhong Ma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 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(</a:t>
            </a:r>
            <a:r>
              <a:rPr lang="en-US" altLang="zh-CN" sz="1600" u="sng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lma28@jhmi.edu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)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      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cs typeface="ＭＳ Ｐゴシック" pitchFamily="1" charset="-128"/>
              </a:rPr>
              <a:t>Prof.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Mehran Armand</a:t>
            </a:r>
            <a:r>
              <a:rPr lang="zh-CN" altLang="en-US" sz="1600" dirty="0">
                <a:latin typeface="Verdana" panose="020B0604030504040204" pitchFamily="34" charset="0"/>
              </a:rPr>
              <a:t>   </a:t>
            </a:r>
            <a:r>
              <a:rPr lang="en-US" altLang="zh-CN" sz="1600" dirty="0">
                <a:latin typeface="Verdana" panose="020B0604030504040204" pitchFamily="34" charset="0"/>
              </a:rPr>
              <a:t>(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mehran.armand@jhuapl.edu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Dr.</a:t>
            </a:r>
            <a:r>
              <a:rPr lang="zh-CN" altLang="en-US" sz="1600" dirty="0">
                <a:latin typeface="Verdana" panose="020B0604030504040204" pitchFamily="34" charset="0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Chad</a:t>
            </a:r>
            <a:r>
              <a:rPr lang="zh-CN" altLang="en-US" sz="1600" dirty="0">
                <a:latin typeface="Verdana" panose="020B0604030504040204" pitchFamily="34" charset="0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Gordon</a:t>
            </a:r>
            <a:r>
              <a:rPr lang="zh-CN" altLang="en-US" sz="1600" dirty="0">
                <a:latin typeface="Verdana" panose="020B0604030504040204" pitchFamily="34" charset="0"/>
              </a:rPr>
              <a:t>  </a:t>
            </a:r>
            <a:r>
              <a:rPr lang="en-US" altLang="zh-CN" sz="1600" dirty="0">
                <a:latin typeface="Verdana" panose="020B0604030504040204" pitchFamily="34" charset="0"/>
              </a:rPr>
              <a:t>(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cgordon@jhmi.edu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Support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Department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Neurosurgery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zh-CN" alt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CN" sz="1600" dirty="0">
                <a:latin typeface="Verdana" panose="020B0604030504040204" pitchFamily="34" charset="0"/>
                <a:ea typeface="Verdana" panose="020B0604030504040204" pitchFamily="34" charset="0"/>
              </a:rPr>
              <a:t>JHTV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zh-CN" altLang="en-US" dirty="0"/>
              <a:t>    </a:t>
            </a:r>
            <a:endParaRPr lang="en-US" altLang="zh-CN" dirty="0"/>
          </a:p>
          <a:p>
            <a:pPr marL="0" indent="0">
              <a:lnSpc>
                <a:spcPct val="90000"/>
              </a:lnSpc>
              <a:buNone/>
            </a:pPr>
            <a:endParaRPr lang="en-US" altLang="zh-CN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F60A7BC-6C6A-C243-AE75-5A5A3DBE5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br>
              <a:rPr 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Redefining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Neuroimaging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Standard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Care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： </a:t>
            </a: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Implantable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Wireless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Ultrasound</a:t>
            </a:r>
            <a:br>
              <a:rPr 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 Real-Time Diagnosis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Brain</a:t>
            </a:r>
            <a:r>
              <a:rPr lang="zh-CN" altLang="en-US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Diseases</a:t>
            </a:r>
            <a:endParaRPr lang="en-US" sz="2000" kern="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569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69910E-D1DD-534E-B7EE-2219916D4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8" b="48451"/>
          <a:stretch/>
        </p:blipFill>
        <p:spPr>
          <a:xfrm>
            <a:off x="3514331" y="1433501"/>
            <a:ext cx="5223691" cy="2776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E7E3B9-FE1D-A648-89CB-D19BD8A01352}"/>
              </a:ext>
            </a:extLst>
          </p:cNvPr>
          <p:cNvSpPr txBox="1"/>
          <p:nvPr/>
        </p:nvSpPr>
        <p:spPr>
          <a:xfrm>
            <a:off x="4117202" y="4101073"/>
            <a:ext cx="435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oronal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iagrammatic drawing</a:t>
            </a:r>
            <a:endParaRPr lang="en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82A0339-8100-0749-BC85-B2D4DC296A7E}"/>
              </a:ext>
            </a:extLst>
          </p:cNvPr>
          <p:cNvSpPr/>
          <p:nvPr/>
        </p:nvSpPr>
        <p:spPr bwMode="auto">
          <a:xfrm>
            <a:off x="380999" y="1749951"/>
            <a:ext cx="2422071" cy="4512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ltrasound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endParaRPr kumimoji="0" lang="en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1C8B79-68AE-2D4A-A0C4-AE08C91C8436}"/>
              </a:ext>
            </a:extLst>
          </p:cNvPr>
          <p:cNvSpPr/>
          <p:nvPr/>
        </p:nvSpPr>
        <p:spPr bwMode="auto">
          <a:xfrm>
            <a:off x="674689" y="2909621"/>
            <a:ext cx="1443627" cy="4512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Arial" pitchFamily="-65" charset="0"/>
              </a:rPr>
              <a:t> </a:t>
            </a:r>
            <a:endParaRPr kumimoji="0" lang="en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B4A33F6-0219-4D44-BD10-4DCDD2789CB1}"/>
              </a:ext>
            </a:extLst>
          </p:cNvPr>
          <p:cNvSpPr/>
          <p:nvPr/>
        </p:nvSpPr>
        <p:spPr bwMode="auto">
          <a:xfrm>
            <a:off x="674689" y="3999909"/>
            <a:ext cx="1443627" cy="42111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Battery</a:t>
            </a:r>
            <a:r>
              <a: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00B2148-5135-F644-9388-987D3464252F}"/>
              </a:ext>
            </a:extLst>
          </p:cNvPr>
          <p:cNvSpPr/>
          <p:nvPr/>
        </p:nvSpPr>
        <p:spPr bwMode="auto">
          <a:xfrm>
            <a:off x="380999" y="5199499"/>
            <a:ext cx="2422072" cy="4512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Micro-processor</a:t>
            </a:r>
            <a:endParaRPr kumimoji="0" lang="en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181BFF1-70BA-8D43-8834-1522AD5E1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0" t="7978" r="12464"/>
          <a:stretch/>
        </p:blipFill>
        <p:spPr>
          <a:xfrm>
            <a:off x="4938043" y="4662597"/>
            <a:ext cx="1426389" cy="186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ight Brace 27">
            <a:extLst>
              <a:ext uri="{FF2B5EF4-FFF2-40B4-BE49-F238E27FC236}">
                <a16:creationId xmlns:a16="http://schemas.microsoft.com/office/drawing/2014/main" id="{8F04AD79-7BB8-8645-8DFC-A6DBD069861A}"/>
              </a:ext>
            </a:extLst>
          </p:cNvPr>
          <p:cNvSpPr/>
          <p:nvPr/>
        </p:nvSpPr>
        <p:spPr bwMode="auto">
          <a:xfrm>
            <a:off x="2773681" y="1600200"/>
            <a:ext cx="357755" cy="4264550"/>
          </a:xfrm>
          <a:prstGeom prst="rightBrace">
            <a:avLst>
              <a:gd name="adj1" fmla="val 22521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48B4FB36-E9DF-F341-80EE-F0087BCE7BFD}"/>
              </a:ext>
            </a:extLst>
          </p:cNvPr>
          <p:cNvCxnSpPr>
            <a:cxnSpLocks/>
          </p:cNvCxnSpPr>
          <p:nvPr/>
        </p:nvCxnSpPr>
        <p:spPr bwMode="auto">
          <a:xfrm flipV="1">
            <a:off x="3199924" y="1480539"/>
            <a:ext cx="2812642" cy="2251936"/>
          </a:xfrm>
          <a:prstGeom prst="bentConnector4">
            <a:avLst>
              <a:gd name="adj1" fmla="val 3570"/>
              <a:gd name="adj2" fmla="val 110151"/>
            </a:avLst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EB4F7619-2249-BF4C-AB2B-60650D3792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6898177" y="4903336"/>
            <a:ext cx="1962658" cy="138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Bent Arrow 36">
            <a:extLst>
              <a:ext uri="{FF2B5EF4-FFF2-40B4-BE49-F238E27FC236}">
                <a16:creationId xmlns:a16="http://schemas.microsoft.com/office/drawing/2014/main" id="{045A9542-CBF9-9646-9FA0-E4B2CFDDD3DE}"/>
              </a:ext>
            </a:extLst>
          </p:cNvPr>
          <p:cNvSpPr/>
          <p:nvPr/>
        </p:nvSpPr>
        <p:spPr bwMode="auto">
          <a:xfrm flipV="1">
            <a:off x="3915251" y="4695336"/>
            <a:ext cx="978094" cy="1264996"/>
          </a:xfrm>
          <a:prstGeom prst="bentArrow">
            <a:avLst>
              <a:gd name="adj1" fmla="val 17005"/>
              <a:gd name="adj2" fmla="val 25730"/>
              <a:gd name="adj3" fmla="val 17696"/>
              <a:gd name="adj4" fmla="val 50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38" name="Striped Right Arrow 37">
            <a:extLst>
              <a:ext uri="{FF2B5EF4-FFF2-40B4-BE49-F238E27FC236}">
                <a16:creationId xmlns:a16="http://schemas.microsoft.com/office/drawing/2014/main" id="{C7581452-F38D-F245-A599-7225A089EB89}"/>
              </a:ext>
            </a:extLst>
          </p:cNvPr>
          <p:cNvSpPr/>
          <p:nvPr/>
        </p:nvSpPr>
        <p:spPr bwMode="auto">
          <a:xfrm>
            <a:off x="6370167" y="5595173"/>
            <a:ext cx="533400" cy="3693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9735F0F-1F81-7D43-A858-0E3CAC1B5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br>
              <a:rPr 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Redefining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Neuroimaging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Standard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Care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：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Implantable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Wireless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Ultrasound</a:t>
            </a:r>
            <a:br>
              <a:rPr 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 Real-Time Diagnosis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Brain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Diseases</a:t>
            </a:r>
            <a:endParaRPr lang="en-US" sz="2000" kern="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5727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C69910E-D1DD-534E-B7EE-2219916D4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78" b="48451"/>
          <a:stretch/>
        </p:blipFill>
        <p:spPr>
          <a:xfrm>
            <a:off x="685801" y="1343739"/>
            <a:ext cx="4876800" cy="2592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79BFD90-1653-9944-A581-7956D7C46A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138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479" y="1159329"/>
            <a:ext cx="2540767" cy="2028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9FF9F70-C843-1743-8119-8B4BCB91E8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35" y="4167971"/>
            <a:ext cx="2994253" cy="224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8CE5198-9E1F-B74C-9D74-499A430911C1}"/>
              </a:ext>
            </a:extLst>
          </p:cNvPr>
          <p:cNvSpPr txBox="1"/>
          <p:nvPr/>
        </p:nvSpPr>
        <p:spPr>
          <a:xfrm>
            <a:off x="1901618" y="3798639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oronal view of the skull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B90D8B-3FFA-3749-B9CE-35F37FFE7A22}"/>
              </a:ext>
            </a:extLst>
          </p:cNvPr>
          <p:cNvSpPr txBox="1"/>
          <p:nvPr/>
        </p:nvSpPr>
        <p:spPr>
          <a:xfrm>
            <a:off x="3962400" y="4504812"/>
            <a:ext cx="469639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different type of probes,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design </a:t>
            </a:r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customized ultrasound probe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3367492-AF4E-B147-96D7-BE463F9CFE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998" y="1385283"/>
            <a:ext cx="2540767" cy="2579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48B47B66-932E-0240-ADAD-A036AD731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itchFamily="-65" charset="0"/>
              </a:defRPr>
            </a:lvl9pPr>
          </a:lstStyle>
          <a:p>
            <a:br>
              <a:rPr 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Redefining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Neuroimaging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Standard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Care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：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Implantable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Wireless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Ultrasound</a:t>
            </a:r>
            <a:br>
              <a:rPr 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r>
              <a:rPr 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 Real-Time Diagnosis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of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Brain</a:t>
            </a:r>
            <a:r>
              <a:rPr lang="zh-CN" altLang="en-US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altLang="zh-CN" sz="2000" kern="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Diseases</a:t>
            </a:r>
            <a:endParaRPr lang="en-US" sz="2000" kern="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513284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6887</TotalTime>
  <Words>368</Words>
  <Application>Microsoft Macintosh PowerPoint</Application>
  <PresentationFormat>On-screen Show (4:3)</PresentationFormat>
  <Paragraphs>41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Verdana</vt:lpstr>
      <vt:lpstr>CIS-Lecture</vt:lpstr>
      <vt:lpstr> Redefining Neuroimaging Standard of Care：  An Implantable Ultrasound for Real-Time  Diagnosis of Brain Diseases</vt:lpstr>
      <vt:lpstr>PowerPoint Presentation</vt:lpstr>
      <vt:lpstr>PowerPoint Presentation</vt:lpstr>
      <vt:lpstr>PowerPoint Presentation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Liuhong Ma</cp:lastModifiedBy>
  <cp:revision>127</cp:revision>
  <cp:lastPrinted>1998-01-12T19:42:20Z</cp:lastPrinted>
  <dcterms:created xsi:type="dcterms:W3CDTF">2014-01-14T11:21:36Z</dcterms:created>
  <dcterms:modified xsi:type="dcterms:W3CDTF">2020-01-27T15:44:33Z</dcterms:modified>
</cp:coreProperties>
</file>