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6" r:id="rId9"/>
    <p:sldId id="264" r:id="rId10"/>
    <p:sldId id="267" r:id="rId11"/>
    <p:sldId id="268" r:id="rId12"/>
    <p:sldId id="269" r:id="rId13"/>
    <p:sldId id="270" r:id="rId14"/>
    <p:sldId id="271" r:id="rId15"/>
    <p:sldId id="274" r:id="rId16"/>
    <p:sldId id="273" r:id="rId17"/>
    <p:sldId id="276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D2E8D-D013-4131-A531-9B4CF36D833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C97E2-5759-46DF-83A0-00478FE92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3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/>
          </a:p>
        </p:txBody>
      </p:sp>
      <p:sp>
        <p:nvSpPr>
          <p:cNvPr id="4100" name="日期占位符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937F8AA-D562-4D25-96BA-18F13EB8AA5C}" type="datetime1">
              <a:rPr lang="zh-CN" altLang="en-US" smtClean="0">
                <a:solidFill>
                  <a:srgbClr val="000000"/>
                </a:solidFill>
              </a:rPr>
              <a:pPr/>
              <a:t>2017/3/2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101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3B06167-BC92-4811-B150-71818999173A}" type="slidenum">
              <a:rPr lang="zh-CN" altLang="en-US" smtClean="0">
                <a:solidFill>
                  <a:srgbClr val="000000"/>
                </a:solidFill>
              </a:rPr>
              <a:pPr/>
              <a:t>1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91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9666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6899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9434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2973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7403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8686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7683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0912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4911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9010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7055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0431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9266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9049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858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439F-2EDD-43BE-A29F-4D12EEAD1BB2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8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9DAF-3C9D-4C0C-93E9-70089B7299B5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F8B-397E-4699-89C0-E3A555591CE8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4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C890-9A99-42FE-844F-992114404A63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B922-CEE2-4293-ACEC-85A75EDDDDB7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8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B9ED-ACA3-4B34-B75B-B962151D8513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8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99AA-990D-4F88-89CE-D2E83C01D6DB}" type="datetime1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7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A190-2FC4-45D6-9749-FFEEA2AF4E72}" type="datetime1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1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239D-1D5C-4AD3-9BC8-B1C835252606}" type="datetime1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8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BE97-CFB4-4EA6-9CD3-F41B7B47F6E1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3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DB1F-9F2A-47DC-8D01-65F42DAE3AE0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1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34E4A-78A6-4B4A-A002-AC3321DD7AED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F19B4-A699-4874-B731-80CA893B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9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0.emf"/><Relationship Id="rId9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638" y="0"/>
            <a:ext cx="12192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 dirty="0">
              <a:solidFill>
                <a:srgbClr val="31CDA8"/>
              </a:solidFill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1104899"/>
            <a:ext cx="12192000" cy="177082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71450" y="1280214"/>
            <a:ext cx="11849100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+mj-ea"/>
              </a:rPr>
              <a:t>Seminar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zh-CN" sz="26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+mj-ea"/>
              </a:rPr>
              <a:t>Vendor independent PA Imaging System Enabled with Asynchronous Laser source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3480" y="3980621"/>
            <a:ext cx="6526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Group 2: Yixuan Wu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Mentors: </a:t>
            </a:r>
            <a:r>
              <a:rPr lang="en-US" sz="2400" b="1" dirty="0" err="1">
                <a:solidFill>
                  <a:schemeClr val="bg1"/>
                </a:solidFill>
              </a:rPr>
              <a:t>Haichong</a:t>
            </a:r>
            <a:r>
              <a:rPr lang="en-US" sz="2400" b="1" dirty="0">
                <a:solidFill>
                  <a:schemeClr val="bg1"/>
                </a:solidFill>
              </a:rPr>
              <a:t> “Kai” Zhang, Emad </a:t>
            </a:r>
            <a:r>
              <a:rPr lang="en-US" sz="2400" b="1" dirty="0" err="1">
                <a:solidFill>
                  <a:schemeClr val="bg1"/>
                </a:solidFill>
              </a:rPr>
              <a:t>Boctor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32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3.3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Methods</a:t>
            </a:r>
            <a:endParaRPr lang="zh-CN" altLang="en-US" sz="2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165447"/>
            <a:ext cx="12192000" cy="461665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Simulation &amp;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Experiment Setup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736" y="2122135"/>
            <a:ext cx="3994643" cy="19943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150" y="4232217"/>
            <a:ext cx="3405813" cy="212413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20005" y="1627112"/>
            <a:ext cx="6396111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Experiment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163" y="1625635"/>
            <a:ext cx="5570805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Simulation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Tool: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field II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Settings: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five PA point sources were placed at 10 mm, 20 mm, 30 mm, 40 mm and 50 mm depth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128-element, 0.3 mm pitch, linear array transducer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Sampling rate: 40MHz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Parameter varied: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The fixed focal depth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The SPARE beamformer focal depth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The fixed focusing aperture size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The aperture size for the SPARE beamforming</a:t>
            </a:r>
          </a:p>
        </p:txBody>
      </p:sp>
    </p:spTree>
    <p:extLst>
      <p:ext uri="{BB962C8B-B14F-4D97-AF65-F5344CB8AC3E}">
        <p14:creationId xmlns:p14="http://schemas.microsoft.com/office/powerpoint/2010/main" val="334288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3.4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 Results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165447"/>
            <a:ext cx="12192000" cy="461665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Simulated Waveform and Images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63" y="1754709"/>
            <a:ext cx="7719963" cy="47842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44840" y="2560319"/>
            <a:ext cx="3474720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These results indicate that SPARE algorithm is independent of the 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impulse responses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determined by the </a:t>
            </a:r>
            <a:r>
              <a:rPr lang="en-US" sz="2200" b="1" dirty="0">
                <a:solidFill>
                  <a:srgbClr val="FF0000"/>
                </a:solidFill>
              </a:rPr>
              <a:t>absorber size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and the </a:t>
            </a:r>
            <a:r>
              <a:rPr lang="en-US" sz="2200" b="1" dirty="0">
                <a:solidFill>
                  <a:srgbClr val="FF0000"/>
                </a:solidFill>
              </a:rPr>
              <a:t>ultrasound probe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3910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3.4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 Results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165447"/>
            <a:ext cx="12192000" cy="461665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Resolution Evaluation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63" y="1810544"/>
            <a:ext cx="5722547" cy="47705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25883" y="2264898"/>
            <a:ext cx="5092504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The smaller the depth and the larger the aperture size, the better the resolution.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25883" y="4168991"/>
            <a:ext cx="5092504" cy="1690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The resolution of the proposed method agrees well with the ground truth</a:t>
            </a:r>
          </a:p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values with a correlation coefficient of </a:t>
            </a:r>
            <a:r>
              <a:rPr lang="en-US" sz="2200" b="1" dirty="0">
                <a:solidFill>
                  <a:srgbClr val="FF0000"/>
                </a:solidFill>
              </a:rPr>
              <a:t>99.87%</a:t>
            </a:r>
            <a:r>
              <a:rPr lang="en-US" sz="2200" b="1" dirty="0">
                <a:solidFill>
                  <a:srgbClr val="2E75B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1948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3.4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 Results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13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165447"/>
            <a:ext cx="12192000" cy="461665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SNR Evaluation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63" y="1751159"/>
            <a:ext cx="5694215" cy="47649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666655" y="3579636"/>
            <a:ext cx="52486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2E75B6"/>
                </a:solidFill>
              </a:rPr>
              <a:t>the correlation coefficient conventional ultrasound beamforming and proposed method is </a:t>
            </a:r>
            <a:r>
              <a:rPr lang="en-US" sz="2200" b="1" dirty="0">
                <a:solidFill>
                  <a:srgbClr val="FF0000"/>
                </a:solidFill>
              </a:rPr>
              <a:t>91.56%.</a:t>
            </a:r>
          </a:p>
        </p:txBody>
      </p:sp>
    </p:spTree>
    <p:extLst>
      <p:ext uri="{BB962C8B-B14F-4D97-AF65-F5344CB8AC3E}">
        <p14:creationId xmlns:p14="http://schemas.microsoft.com/office/powerpoint/2010/main" val="2767188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3.4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Results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165447"/>
            <a:ext cx="12192000" cy="461665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Dynamically focused beamformed ultrasound RF data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725" y="2020854"/>
            <a:ext cx="9734550" cy="30670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58597" y="4937437"/>
            <a:ext cx="9387594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(a) Ground truth. (b-c) the reconstructed image through ultrasound and SPARE beamforming. Grating lobe artifacts are visible in the near field. it is drastically reduced when a small aperture size is used (c).</a:t>
            </a:r>
          </a:p>
        </p:txBody>
      </p:sp>
    </p:spTree>
    <p:extLst>
      <p:ext uri="{BB962C8B-B14F-4D97-AF65-F5344CB8AC3E}">
        <p14:creationId xmlns:p14="http://schemas.microsoft.com/office/powerpoint/2010/main" val="2160259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3.4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Results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15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165447"/>
            <a:ext cx="12192000" cy="461665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Experiment Evaluation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264" y="4497473"/>
            <a:ext cx="7369471" cy="23139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996" y="2026229"/>
            <a:ext cx="4914900" cy="23812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71139" y="2444335"/>
            <a:ext cx="4679852" cy="154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Reconstructed photoacoustic images of conventional dynamic focusing for channel data, 9 mm, 12 mm, and 31 mm fixed focal depths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163" y="1683686"/>
            <a:ext cx="8136989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A phantom experiment to beamform a point source</a:t>
            </a:r>
          </a:p>
        </p:txBody>
      </p:sp>
    </p:spTree>
    <p:extLst>
      <p:ext uri="{BB962C8B-B14F-4D97-AF65-F5344CB8AC3E}">
        <p14:creationId xmlns:p14="http://schemas.microsoft.com/office/powerpoint/2010/main" val="3596247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3.4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Assessment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16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1162" y="1296247"/>
            <a:ext cx="10942637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This paper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Results demonstrate the feasibility of the algorithm under practical data acquisition.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Future work includes implementing the algorithm in real time.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SNR of the image can be further improved.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Only focused on beamforming instead of synchronization.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162" y="3811258"/>
            <a:ext cx="11124346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Our project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This paper provides theory guidance on PA imaging on US platform.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This paper demonstrates simulation methods and experiment approaches for testing.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The difference is I will focus on synchronization, the sampling process will be considered and new algorithms will be developed. </a:t>
            </a:r>
          </a:p>
        </p:txBody>
      </p:sp>
    </p:spTree>
    <p:extLst>
      <p:ext uri="{BB962C8B-B14F-4D97-AF65-F5344CB8AC3E}">
        <p14:creationId xmlns:p14="http://schemas.microsoft.com/office/powerpoint/2010/main" val="3291446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3.4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1163" y="1774547"/>
            <a:ext cx="10942637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A synthetic-aperture based PA beamforming method utilizing ultrasound post-beamformed RF data is proposed.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It is validated through simulation, and experiments with different parameter definitions.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SPARE method is a big step to realize PA imaging on US systems. Next step is to overcome the synchronization between laser and signal received by US probe.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26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References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163" y="1436468"/>
            <a:ext cx="112509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Zhang,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Haichong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K., et al. "Synthetic-aperture based photoacoustic re-beamforming (SPARE) approach using beamformed ultrasound data." Biomedical Optics Express 7.8 (2016): 3056-3068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Harrison, Travis, and Roger J.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Zemp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. "The applicability of ultrasound dynamic receive beamformers to photoacoustic imaging." 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Ultrasonics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Ferroelectrics, and Frequency Control, IEEE Transactions on 58.10 (2011): 2259-2263. 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Weebly. beamforming[EB/OL]. http://beamforming-noise-cancellation.weebly.com/beamforming.html (2017)</a:t>
            </a:r>
          </a:p>
        </p:txBody>
      </p:sp>
    </p:spTree>
    <p:extLst>
      <p:ext uri="{BB962C8B-B14F-4D97-AF65-F5344CB8AC3E}">
        <p14:creationId xmlns:p14="http://schemas.microsoft.com/office/powerpoint/2010/main" val="182545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Recap - Background &amp; Goal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0" y="1325976"/>
            <a:ext cx="12191999" cy="553998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        Two Challenges </a:t>
            </a:r>
            <a:r>
              <a:rPr lang="en-US" sz="3000" dirty="0">
                <a:solidFill>
                  <a:schemeClr val="bg1"/>
                </a:solidFill>
              </a:rPr>
              <a:t>to implement PA imaging on US platform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788652" y="2164550"/>
            <a:ext cx="97705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US systems beamform PA-derived signals incorrectly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New beamforming method is needed.</a:t>
            </a:r>
          </a:p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2.    Synchronization between laser pulses and sampling of ultrasound probe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Frequency of the laser pulse is unknown.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Phase of the laser pulse is unknown.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1" y="4723199"/>
            <a:ext cx="12191999" cy="553998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          My Project Goal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88652" y="5460311"/>
            <a:ext cx="9770562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Develop an algorithm to solve the synchronization problem (challenge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9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Seminar Overview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1325976"/>
            <a:ext cx="12191999" cy="523220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    For The First Challenge (Beamforming)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" y="3855816"/>
            <a:ext cx="12191999" cy="523220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    For The Second Challenge (Synchronization)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9369" y="1949904"/>
            <a:ext cx="11333425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Solved: re-beamforming.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Paper: Synthetic-Aperture Based Photoacoustic Re-beamforming (SPARE) Approach Using Beamformed Ultrasound Data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Authors: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Haichong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K. Zhang,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Muyinatu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A.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Lediju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Bell,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Xiaoyu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Guo, Hyun Jae Kang, Emad M.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Boctor</a:t>
            </a: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9368" y="4567555"/>
            <a:ext cx="11333425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We are the very first to work on this problem.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4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Problem Summary and Importance</a:t>
            </a:r>
            <a:endParaRPr lang="zh-CN" altLang="en-US" sz="2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163" y="3670796"/>
            <a:ext cx="10907421" cy="149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Goal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New PA image reconstruction approach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based on ultrasound RF data that has already been beamformed by the system.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65502"/>
              </p:ext>
            </p:extLst>
          </p:nvPr>
        </p:nvGraphicFramePr>
        <p:xfrm>
          <a:off x="411163" y="1293356"/>
          <a:ext cx="551133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1336">
                  <a:extLst>
                    <a:ext uri="{9D8B030D-6E8A-4147-A177-3AD203B41FA5}">
                      <a16:colId xmlns:a16="http://schemas.microsoft.com/office/drawing/2014/main" val="34070939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Problem of US platform</a:t>
                      </a:r>
                    </a:p>
                  </a:txBody>
                  <a:tcPr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000" b="1" dirty="0">
                          <a:solidFill>
                            <a:srgbClr val="2E75B6"/>
                          </a:solidFill>
                        </a:rPr>
                        <a:t>Conventional US probes only provide beamformed data.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000" b="1" dirty="0">
                          <a:solidFill>
                            <a:srgbClr val="2E75B6"/>
                          </a:solidFill>
                        </a:rPr>
                        <a:t>US systems that provide pre-beamformed channel data are </a:t>
                      </a:r>
                      <a:r>
                        <a:rPr lang="en-US" altLang="zh-CN" sz="2000" b="1" u="none" dirty="0">
                          <a:solidFill>
                            <a:srgbClr val="2E75B6"/>
                          </a:solidFill>
                        </a:rPr>
                        <a:t>expensive.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000" b="1" u="none" dirty="0">
                          <a:solidFill>
                            <a:srgbClr val="2E75B6"/>
                          </a:solidFill>
                        </a:rPr>
                        <a:t>Most clinical US systems do not offer PA beamforming.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764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231258"/>
              </p:ext>
            </p:extLst>
          </p:nvPr>
        </p:nvGraphicFramePr>
        <p:xfrm>
          <a:off x="6049963" y="1293356"/>
          <a:ext cx="551133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1336">
                  <a:extLst>
                    <a:ext uri="{9D8B030D-6E8A-4147-A177-3AD203B41FA5}">
                      <a16:colId xmlns:a16="http://schemas.microsoft.com/office/drawing/2014/main" val="34070939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Problem of implementing PA on US</a:t>
                      </a:r>
                    </a:p>
                  </a:txBody>
                  <a:tcPr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0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000" b="1" u="none" dirty="0">
                          <a:solidFill>
                            <a:srgbClr val="2E75B6"/>
                          </a:solidFill>
                        </a:rPr>
                        <a:t>Channel data is needed.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000" b="1" u="none" dirty="0">
                          <a:solidFill>
                            <a:srgbClr val="2E75B6"/>
                          </a:solidFill>
                        </a:rPr>
                        <a:t>Time-of-Flight of US wave differs from US systems.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2000" b="1" u="none" dirty="0">
                          <a:solidFill>
                            <a:srgbClr val="2E75B6"/>
                          </a:solidFill>
                        </a:rPr>
                        <a:t>Fixed data transfer rate of US systems prohibit high framerate, real-time imaging.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764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1163" y="5166590"/>
            <a:ext cx="11150136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Significance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Any commercially available US platform can potentially be used to create PA images.</a:t>
            </a:r>
          </a:p>
        </p:txBody>
      </p:sp>
    </p:spTree>
    <p:extLst>
      <p:ext uri="{BB962C8B-B14F-4D97-AF65-F5344CB8AC3E}">
        <p14:creationId xmlns:p14="http://schemas.microsoft.com/office/powerpoint/2010/main" val="5322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3.2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Theory</a:t>
            </a:r>
            <a:endParaRPr lang="zh-CN" altLang="en-US" sz="2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165447"/>
            <a:ext cx="12192000" cy="461665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Time-of-flight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19" y="2544638"/>
            <a:ext cx="4825368" cy="23057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2371" y="1844032"/>
            <a:ext cx="4329649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200" b="1" dirty="0">
                <a:solidFill>
                  <a:schemeClr val="accent5">
                    <a:lumMod val="75000"/>
                  </a:schemeClr>
                </a:solidFill>
              </a:rPr>
              <a:t>Time-of-flight (TOF)</a:t>
            </a: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250" y="5026985"/>
            <a:ext cx="2030707" cy="13293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59765" y="5103579"/>
                <a:ext cx="5459817" cy="978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For fixed focusing,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</m:sSub>
                    <m:r>
                      <a:rPr lang="en-US" sz="2400" b="1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sub>
                    </m:sSub>
                  </m:oMath>
                </a14:m>
                <a:endParaRPr lang="en-US" sz="24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𝑼𝑺</m:t>
                        </m:r>
                      </m:sub>
                    </m:sSub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𝑷𝑨</m:t>
                        </m:r>
                      </m:sub>
                    </m:sSub>
                  </m:oMath>
                </a14:m>
                <a:endParaRPr lang="en-US" sz="24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765" y="5103579"/>
                <a:ext cx="5459817" cy="978729"/>
              </a:xfrm>
              <a:prstGeom prst="rect">
                <a:avLst/>
              </a:prstGeom>
              <a:blipFill>
                <a:blip r:embed="rId5"/>
                <a:stretch>
                  <a:fillRect l="-1788" t="-621" b="-9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9334" y="2832009"/>
            <a:ext cx="6822531" cy="173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70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3.2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Theory</a:t>
            </a:r>
            <a:endParaRPr lang="zh-CN" altLang="en-US" sz="2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8" y="3620295"/>
            <a:ext cx="6762577" cy="32313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1165447"/>
            <a:ext cx="12192000" cy="461665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Beamforming (delay-sum beamforming)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b="52273"/>
          <a:stretch/>
        </p:blipFill>
        <p:spPr>
          <a:xfrm>
            <a:off x="3267300" y="1863793"/>
            <a:ext cx="5657400" cy="16437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7918" y="4228471"/>
            <a:ext cx="2598967" cy="20150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08295" y="3620424"/>
            <a:ext cx="3798278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/>
              <a:t>US beamforming for PA signals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8155" y="4170189"/>
            <a:ext cx="2051705" cy="253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8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rgbClr val="2E75B6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3.2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Theory</a:t>
            </a:r>
            <a:endParaRPr lang="zh-CN" altLang="en-US" sz="2400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>
                <a:solidFill>
                  <a:srgbClr val="2E75B6"/>
                </a:solidFill>
              </a:rPr>
              <a:t>7</a:t>
            </a:fld>
            <a:endParaRPr lang="en-US">
              <a:solidFill>
                <a:srgbClr val="2E75B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65447"/>
            <a:ext cx="12192000" cy="461665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Re-beamforming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b="52273"/>
          <a:stretch/>
        </p:blipFill>
        <p:spPr>
          <a:xfrm>
            <a:off x="1267337" y="4492107"/>
            <a:ext cx="5657400" cy="16437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3" name="Rectangle 22"/>
          <p:cNvSpPr/>
          <p:nvPr/>
        </p:nvSpPr>
        <p:spPr>
          <a:xfrm>
            <a:off x="686967" y="4320237"/>
            <a:ext cx="2926080" cy="19797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84557" y="4320236"/>
            <a:ext cx="1461868" cy="1979745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17935" y="4320235"/>
            <a:ext cx="2010508" cy="1979745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035" y="6314924"/>
            <a:ext cx="292608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2E75B6"/>
                </a:solidFill>
              </a:rPr>
              <a:t>Channel data</a:t>
            </a:r>
            <a:endParaRPr lang="en-US" sz="2000" b="1" dirty="0">
              <a:solidFill>
                <a:srgbClr val="2E75B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1430" y="6290302"/>
            <a:ext cx="1716258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2E75B6"/>
                </a:solidFill>
              </a:rPr>
              <a:t>beamforming</a:t>
            </a:r>
            <a:endParaRPr lang="en-US" sz="2000" b="1" dirty="0">
              <a:solidFill>
                <a:srgbClr val="2E75B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2060" y="6317980"/>
            <a:ext cx="292608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2E75B6"/>
                </a:solidFill>
              </a:rPr>
              <a:t>Beamformed data</a:t>
            </a:r>
            <a:endParaRPr lang="en-US" sz="2000" b="1" dirty="0">
              <a:solidFill>
                <a:srgbClr val="2E75B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28891" y="4261807"/>
            <a:ext cx="2096086" cy="20966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Synthetic aperture beamforming</a:t>
            </a:r>
          </a:p>
          <a:p>
            <a:pPr algn="ctr">
              <a:lnSpc>
                <a:spcPct val="120000"/>
              </a:lnSpc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1" name="Straight Arrow Connector 30"/>
          <p:cNvCxnSpPr>
            <a:cxnSpLocks/>
            <a:stCxn id="29" idx="3"/>
          </p:cNvCxnSpPr>
          <p:nvPr/>
        </p:nvCxnSpPr>
        <p:spPr>
          <a:xfrm>
            <a:off x="9424977" y="5310107"/>
            <a:ext cx="85850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430632" y="3711075"/>
            <a:ext cx="1561144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US </a:t>
            </a:r>
            <a:r>
              <a:rPr lang="en-US" altLang="zh-CN" sz="2200" b="1" dirty="0">
                <a:solidFill>
                  <a:schemeClr val="accent5">
                    <a:lumMod val="75000"/>
                  </a:schemeClr>
                </a:solidFill>
              </a:rPr>
              <a:t>imaging</a:t>
            </a: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430632" y="5047242"/>
            <a:ext cx="1561144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PA imaging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1816" y="2154746"/>
            <a:ext cx="885316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Conventional PA imaging use channel data to beamform.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US probes only provide beamformed data. 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Solution:</a:t>
            </a:r>
            <a:r>
              <a:rPr lang="zh-CN" altLang="en-US" sz="2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zh-CN" sz="2200" b="1" dirty="0">
                <a:solidFill>
                  <a:schemeClr val="accent5">
                    <a:lumMod val="75000"/>
                  </a:schemeClr>
                </a:solidFill>
              </a:rPr>
              <a:t>re-beamform the beamformed data</a:t>
            </a: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9" name="Connector: Elbow 38"/>
          <p:cNvCxnSpPr>
            <a:stCxn id="25" idx="3"/>
            <a:endCxn id="35" idx="1"/>
          </p:cNvCxnSpPr>
          <p:nvPr/>
        </p:nvCxnSpPr>
        <p:spPr>
          <a:xfrm flipV="1">
            <a:off x="7228443" y="3960374"/>
            <a:ext cx="3202189" cy="1349734"/>
          </a:xfrm>
          <a:prstGeom prst="bentConnector3">
            <a:avLst>
              <a:gd name="adj1" fmla="val 15294"/>
            </a:avLst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24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rgbClr val="2E75B6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3.2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Theory</a:t>
            </a:r>
            <a:endParaRPr lang="zh-CN" altLang="en-US" sz="2400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65447"/>
            <a:ext cx="12192000" cy="461665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Re-beamforming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212" y="2269601"/>
            <a:ext cx="7243396" cy="35970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11163" y="3423469"/>
                <a:ext cx="2921890" cy="1289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)=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|</m:t>
                            </m:r>
                          </m:e>
                        </m:mr>
                        <m:mr>
                          <m:e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|=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sub>
                                        </m:sSub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𝐹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3" y="3423469"/>
                <a:ext cx="2921890" cy="12893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1163" y="2302447"/>
            <a:ext cx="3077625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b="1" dirty="0">
                <a:solidFill>
                  <a:schemeClr val="accent5">
                    <a:lumMod val="75000"/>
                  </a:schemeClr>
                </a:solidFill>
              </a:rPr>
              <a:t>Find the new focal point and do re-beamforming.</a:t>
            </a: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556" y="4928955"/>
            <a:ext cx="4774611" cy="147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1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71816" y="364003"/>
            <a:ext cx="88678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3.2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779903" y="0"/>
            <a:ext cx="1033621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Synthetic-Aperture Based Photoacoustic Re-beamforming (SPARE) Approach Using Beamformed Ultrasound Data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Theory</a:t>
            </a:r>
            <a:endParaRPr lang="zh-CN" altLang="en-US" sz="24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19B4-A699-4874-B731-80CA893BAB1F}" type="slidenum">
              <a:rPr lang="en-US" smtClean="0"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165447"/>
            <a:ext cx="12192000" cy="461665"/>
          </a:xfrm>
          <a:prstGeom prst="rect">
            <a:avLst/>
          </a:prstGeom>
          <a:solidFill>
            <a:srgbClr val="2E75B6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I</a:t>
            </a:r>
            <a:r>
              <a:rPr lang="en-US" altLang="zh-CN" sz="2400" b="1" dirty="0">
                <a:solidFill>
                  <a:schemeClr val="bg1"/>
                </a:solidFill>
              </a:rPr>
              <a:t>mage quality: resolution and SNR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367" y="1737587"/>
            <a:ext cx="3967163" cy="25363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163" y="1947008"/>
            <a:ext cx="5493957" cy="9519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11163" y="3193446"/>
                <a:ext cx="1747273" cy="12163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𝑆𝐴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=|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|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𝑠𝑡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𝑢𝑠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𝑆𝐴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sub>
                                </m:sSub>
                              </m:den>
                            </m:f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𝑛𝑑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𝑆𝐴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3" y="3193446"/>
                <a:ext cx="1747273" cy="12163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0141" y="3143635"/>
            <a:ext cx="4035366" cy="13159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161717" y="5204947"/>
                <a:ext cx="2432461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𝑆𝐴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𝑠𝑡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  <m:r>
                                  <m:rPr>
                                    <m:nor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𝑛𝑑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𝑠𝑡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𝑆𝐴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𝑛𝑑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  <m:r>
                                  <m:rPr>
                                    <m:nor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𝑛𝑑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𝑠𝑡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717" y="5204947"/>
                <a:ext cx="2432461" cy="13408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333330" y="4384446"/>
            <a:ext cx="4782786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b="1" dirty="0">
                <a:solidFill>
                  <a:schemeClr val="accent5">
                    <a:lumMod val="75000"/>
                  </a:schemeClr>
                </a:solidFill>
              </a:rPr>
              <a:t>The overall effect on lateral resolution and SNR:</a:t>
            </a: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11163" y="4640718"/>
                <a:ext cx="2293513" cy="5362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SNR = 20log10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|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𝑛𝑜𝑖𝑠𝑒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3" y="4640718"/>
                <a:ext cx="2293513" cy="536237"/>
              </a:xfrm>
              <a:prstGeom prst="rect">
                <a:avLst/>
              </a:prstGeom>
              <a:blipFill>
                <a:blip r:embed="rId8"/>
                <a:stretch>
                  <a:fillRect l="-2122" b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163" y="5212103"/>
            <a:ext cx="4013542" cy="7846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58864" y="6045175"/>
                <a:ext cx="4942471" cy="6223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W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hen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all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parameters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except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/>
                              <m:t>number</m:t>
                            </m:r>
                            <m:r>
                              <m:rPr>
                                <m:nor/>
                              </m:rPr>
                              <a:rPr lang="en-US" b="0" i="0" smtClean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/>
                              <m:t>are</m:t>
                            </m:r>
                            <m:r>
                              <m:rPr>
                                <m:nor/>
                              </m:rPr>
                              <a:rPr lang="en-US" b="0" i="0" smtClean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/>
                              <m:t>fix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ed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i="1"/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𝑆𝑁𝑅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64" y="6045175"/>
                <a:ext cx="4942471" cy="6223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0" y="4570534"/>
            <a:ext cx="692130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58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200" b="1" dirty="0" smtClean="0">
            <a:solidFill>
              <a:schemeClr val="accent5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1041</Words>
  <Application>Microsoft Office PowerPoint</Application>
  <PresentationFormat>Widescreen</PresentationFormat>
  <Paragraphs>183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宋体</vt:lpstr>
      <vt:lpstr>微软雅黑</vt:lpstr>
      <vt:lpstr>方正大黑_GBK</vt:lpstr>
      <vt:lpstr>等线</vt:lpstr>
      <vt:lpstr>等线 Light</vt:lpstr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Yixuan Wu</dc:creator>
  <cp:lastModifiedBy>Yixuan Wu</cp:lastModifiedBy>
  <cp:revision>45</cp:revision>
  <dcterms:created xsi:type="dcterms:W3CDTF">2017-02-28T03:05:54Z</dcterms:created>
  <dcterms:modified xsi:type="dcterms:W3CDTF">2017-03-02T15:56:57Z</dcterms:modified>
</cp:coreProperties>
</file>