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89" autoAdjust="0"/>
  </p:normalViewPr>
  <p:slideViewPr>
    <p:cSldViewPr snapToGrid="0">
      <p:cViewPr>
        <p:scale>
          <a:sx n="75" d="100"/>
          <a:sy n="75" d="100"/>
        </p:scale>
        <p:origin x="765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5DD33-C378-4653-8CDC-ABA61ECD0F4A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09A56-FCA5-4EB2-B2C8-124EB1C99A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9466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67E43-E972-46DF-9E4D-118CA7C4D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225A79-20B0-4EBB-B3FA-75DFBFE41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17990-B9A7-4EFE-9305-89C26EC0E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4495-301A-4F0A-BB92-73699630982A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4C67F-D99B-4C31-BEFC-14E980DE7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84962-FE72-4B9F-98AA-2DD3E57E0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B9ED-BEBB-4EEA-8D08-18CACD817A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3044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2A829-2492-4BE4-90EB-0C309C4FE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4852E-99DC-4F25-B631-851112C06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7D18E-5542-422C-994A-BF745E0F3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4495-301A-4F0A-BB92-73699630982A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6AA6D-4A64-479C-8204-AA4DB0467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ABFC7-AE02-4A89-BCDC-9A605E42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B9ED-BEBB-4EEA-8D08-18CACD817A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21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B1B542-F230-451E-B13F-C8752BF5BF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A5D6AC-0D3A-444D-B467-C71685B888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AA94FB-5CD9-4F4C-A279-A8CB8BBB0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4495-301A-4F0A-BB92-73699630982A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62AC3-800E-47F6-B481-0C75432AA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6271E-6134-42FA-A9ED-B2A2E0FE2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B9ED-BEBB-4EEA-8D08-18CACD817A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695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1DA95-9438-4ABE-B996-93FDD5A04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AA901-428E-44C0-AF3D-A4915F497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90FC3-9C6D-4D82-871D-B0F31C1B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4495-301A-4F0A-BB92-73699630982A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75ADC-B729-42D1-8717-EAB580355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88836-67FD-4747-867D-C87AA1A6C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B9ED-BEBB-4EEA-8D08-18CACD817A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2614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EDAD7-1D22-4FA9-BED3-47D7ABED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8E779E-ED17-4C69-917A-B86529232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108FB-9AEE-42E4-A0DD-AE2CD17C4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4495-301A-4F0A-BB92-73699630982A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D4004-446A-45F9-B2A4-6CECEB867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1805C-838C-4BC5-97B1-0D8D5292F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B9ED-BEBB-4EEA-8D08-18CACD817A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721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0BCC8-EE3F-4E6E-B53C-610B14ACF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26543-822B-4AA2-8B37-603F6D127F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0BCA26-F314-4290-B2F0-8AC26A7AA0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0564B1-7DC0-4830-900A-6BEA6E058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4495-301A-4F0A-BB92-73699630982A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E0B6DB-892A-4C77-A99A-DBEE80C9E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BB882-A76C-48B6-8243-E791473C2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B9ED-BEBB-4EEA-8D08-18CACD817A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571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2B85C-975B-46BE-B0D4-29F7DDF3F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3CAC7C-1E53-483B-9F6D-CCAA8106B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E6CC68-1894-42E5-833F-A39ED27F76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F44FA0-17FF-45B3-A057-4795BF598F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EFC006-A00D-4B10-BDD5-183CA49BBB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B541FA-76C9-4DCC-8699-400291BC6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4495-301A-4F0A-BB92-73699630982A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55EF02-B374-46A8-AD99-F9CF0F4F4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137F3E-8765-4AB6-AEDE-195C07E8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B9ED-BEBB-4EEA-8D08-18CACD817A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5511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D9ABB-E38D-4CBA-BDC2-A1F95DA8A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ADB097-5419-4E8E-BC38-D7D63FEB1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4495-301A-4F0A-BB92-73699630982A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5F297A-1E60-475E-83DF-83038871B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BFEE4A-ED4B-486F-87A3-209AB18C0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B9ED-BEBB-4EEA-8D08-18CACD817A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4340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7BCFD7-4F5F-4504-908C-B69A8DE94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4495-301A-4F0A-BB92-73699630982A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ED7D21-EC83-49A3-8BA9-465D818D6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356499-1A9E-4F67-91FF-9547AD953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B9ED-BEBB-4EEA-8D08-18CACD817A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9571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AF46A-378E-473C-A484-95F601ED7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BEE2E-43F4-4524-BA1B-6984B30A9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C3A75C-FA4B-4811-BC9A-29352B663A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6AB495-D276-4876-94E7-0DF9C48B4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4495-301A-4F0A-BB92-73699630982A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65C882-4D16-48F3-8EED-EBFB5E036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038E3C-6CD6-4A02-ABCC-7D525F7C1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B9ED-BEBB-4EEA-8D08-18CACD817A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2280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60861-EFF2-4FAC-81AC-8F7FA7B3C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DA60AE-5A2F-4E93-87C9-B9D756E3FD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9A2014-8189-4FF0-BED4-789ACE19F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664A38-C2E7-4EA3-91D7-C30ED65F8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4495-301A-4F0A-BB92-73699630982A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EC9467-F819-40FB-88E4-3ABA44F57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E4075D-8967-480E-9B39-6C2A7A006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B9ED-BEBB-4EEA-8D08-18CACD817A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667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10BA51-A24A-4167-B220-5DBDAFA48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F3E31A-4BE2-4689-90AC-9705B6935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DC865-57C6-469B-9180-80005E53E7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B4495-301A-4F0A-BB92-73699630982A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95125-0841-45C1-92FC-A989DFD19F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B2FFF-998A-4B5A-BD47-1BEDA7E4DD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9B9ED-BEBB-4EEA-8D08-18CACD817A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4050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1524000" y="19097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Evaluation of Various Sensing Modalities for Accurate Measurement of Neck Flexion Angle during Thyroid and Ear Surgery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1524000" y="44148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Team Member : Zhen Hu, Hanqing Duan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Mentor: Dr. Russell Taylor, Dr. Deepa Galaiya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864259" cy="1604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BAC01-5354-46FB-8A01-7D88ABDA0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Calibration of IMUs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43073-A450-4367-8BD3-B6A884E36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8882"/>
            <a:ext cx="10515600" cy="5279118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One IMU vs one EM tracker – ground truth</a:t>
            </a:r>
          </a:p>
          <a:p>
            <a:r>
              <a:rPr lang="en-US" altLang="zh-CN" sz="2400" dirty="0"/>
              <a:t>Use the laptop stand to change angles</a:t>
            </a:r>
          </a:p>
          <a:p>
            <a:pPr lvl="1"/>
            <a:r>
              <a:rPr lang="en-US" altLang="zh-CN" sz="2000" dirty="0"/>
              <a:t>IMU and EM tracker can not be banded together because of magnetic field</a:t>
            </a:r>
          </a:p>
          <a:p>
            <a:pPr lvl="1"/>
            <a:r>
              <a:rPr lang="en-US" altLang="zh-CN" sz="2000" dirty="0"/>
              <a:t>Stable for a while at 9 different angles</a:t>
            </a:r>
          </a:p>
          <a:p>
            <a:pPr lvl="1"/>
            <a:r>
              <a:rPr lang="en-US" altLang="zh-CN" sz="2000" dirty="0"/>
              <a:t>Collect data for both IMU and EM tracker at the same time</a:t>
            </a:r>
          </a:p>
          <a:p>
            <a:pPr lvl="1"/>
            <a:endParaRPr lang="en-US" altLang="zh-CN" sz="2000" dirty="0"/>
          </a:p>
          <a:p>
            <a:pPr lvl="1"/>
            <a:endParaRPr lang="en-US" altLang="zh-CN" sz="2000" dirty="0"/>
          </a:p>
          <a:p>
            <a:pPr lvl="1"/>
            <a:endParaRPr lang="en-US" altLang="zh-CN" sz="2000" dirty="0"/>
          </a:p>
          <a:p>
            <a:pPr lvl="1"/>
            <a:endParaRPr lang="en-US" altLang="zh-CN" sz="2000" dirty="0"/>
          </a:p>
          <a:p>
            <a:pPr lvl="1"/>
            <a:endParaRPr lang="en-US" altLang="zh-CN" sz="2000" dirty="0"/>
          </a:p>
          <a:p>
            <a:pPr lvl="1"/>
            <a:endParaRPr lang="en-US" altLang="zh-CN" sz="2000" dirty="0"/>
          </a:p>
          <a:p>
            <a:pPr lvl="1"/>
            <a:endParaRPr lang="en-US" altLang="zh-CN" sz="2000" dirty="0"/>
          </a:p>
          <a:p>
            <a:pPr lvl="1"/>
            <a:r>
              <a:rPr lang="en-US" altLang="zh-CN" sz="2000" dirty="0"/>
              <a:t>Problem: only one rotation axis could be calibrated, but we only care about this one pitch angle. Is this calibration method enough?</a:t>
            </a:r>
          </a:p>
          <a:p>
            <a:endParaRPr lang="en-US" altLang="zh-CN" sz="24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873566E-FCCA-492E-9C94-DBF975B2ECD9}"/>
              </a:ext>
            </a:extLst>
          </p:cNvPr>
          <p:cNvGrpSpPr/>
          <p:nvPr/>
        </p:nvGrpSpPr>
        <p:grpSpPr>
          <a:xfrm>
            <a:off x="1494972" y="3577884"/>
            <a:ext cx="9666658" cy="2039151"/>
            <a:chOff x="1494972" y="3577884"/>
            <a:chExt cx="9666658" cy="2039151"/>
          </a:xfrm>
        </p:grpSpPr>
        <p:pic>
          <p:nvPicPr>
            <p:cNvPr id="6" name="Picture 5" descr="A picture containing building, white, photo, large&#10;&#10;Description automatically generated">
              <a:extLst>
                <a:ext uri="{FF2B5EF4-FFF2-40B4-BE49-F238E27FC236}">
                  <a16:creationId xmlns:a16="http://schemas.microsoft.com/office/drawing/2014/main" id="{AE188DFE-592B-4C18-BFB0-C66D691E0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4972" y="3577884"/>
              <a:ext cx="2718866" cy="2039150"/>
            </a:xfrm>
            <a:prstGeom prst="rect">
              <a:avLst/>
            </a:prstGeom>
          </p:spPr>
        </p:pic>
        <p:pic>
          <p:nvPicPr>
            <p:cNvPr id="8" name="Picture 7" descr="A picture containing table, indoor, sitting, desk&#10;&#10;Description automatically generated">
              <a:extLst>
                <a:ext uri="{FF2B5EF4-FFF2-40B4-BE49-F238E27FC236}">
                  <a16:creationId xmlns:a16="http://schemas.microsoft.com/office/drawing/2014/main" id="{A5047A71-82CC-4F5D-8213-97B5E35BA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8867" y="3577884"/>
              <a:ext cx="2718866" cy="2039150"/>
            </a:xfrm>
            <a:prstGeom prst="rect">
              <a:avLst/>
            </a:prstGeom>
          </p:spPr>
        </p:pic>
        <p:pic>
          <p:nvPicPr>
            <p:cNvPr id="10" name="Picture 9" descr="A picture containing indoor, table, sitting, white&#10;&#10;Description automatically generated">
              <a:extLst>
                <a:ext uri="{FF2B5EF4-FFF2-40B4-BE49-F238E27FC236}">
                  <a16:creationId xmlns:a16="http://schemas.microsoft.com/office/drawing/2014/main" id="{B93E95B7-3947-42AD-BEFC-F6572C5E9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762" y="3577884"/>
              <a:ext cx="2718868" cy="2039151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60E8272-FBF0-4F2B-9AF6-DC8DAAADF9DB}"/>
                </a:ext>
              </a:extLst>
            </p:cNvPr>
            <p:cNvSpPr/>
            <p:nvPr/>
          </p:nvSpPr>
          <p:spPr>
            <a:xfrm>
              <a:off x="1494972" y="3577884"/>
              <a:ext cx="798285" cy="580463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4E9AC69-89F2-48CC-BDB3-EE9347B8D37C}"/>
                </a:ext>
              </a:extLst>
            </p:cNvPr>
            <p:cNvSpPr/>
            <p:nvPr/>
          </p:nvSpPr>
          <p:spPr>
            <a:xfrm>
              <a:off x="3393925" y="3577884"/>
              <a:ext cx="798285" cy="580463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80792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BAC01-5354-46FB-8A01-7D88ABDA0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Calculate Neck Flexion Angle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43073-A450-4367-8BD3-B6A884E36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71732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Get quaternion from each IMUs (q1 and q2)</a:t>
            </a:r>
          </a:p>
          <a:p>
            <a:r>
              <a:rPr lang="en-US" altLang="zh-CN" sz="2400" dirty="0"/>
              <a:t>Use Quaternion to calculate flexion angle mathematically</a:t>
            </a:r>
          </a:p>
          <a:p>
            <a:pPr lvl="1"/>
            <a:r>
              <a:rPr lang="en-US" altLang="zh-CN" sz="2000" dirty="0"/>
              <a:t>z = </a:t>
            </a:r>
            <a:r>
              <a:rPr lang="en-US" altLang="zh-CN" sz="2000" dirty="0" err="1"/>
              <a:t>quatmultiply</a:t>
            </a:r>
            <a:r>
              <a:rPr lang="en-US" altLang="zh-CN" sz="2000" dirty="0"/>
              <a:t>(</a:t>
            </a:r>
            <a:r>
              <a:rPr lang="en-US" altLang="zh-CN" sz="2000" dirty="0" err="1"/>
              <a:t>quatconj</a:t>
            </a:r>
            <a:r>
              <a:rPr lang="en-US" altLang="zh-CN" sz="2000" dirty="0"/>
              <a:t>(q1),q2)</a:t>
            </a:r>
          </a:p>
          <a:p>
            <a:pPr lvl="1"/>
            <a:r>
              <a:rPr lang="en-US" altLang="zh-CN" sz="2000" dirty="0"/>
              <a:t>a = 2* atan2(norm(z(2:4)),z(1))/pi*180</a:t>
            </a:r>
          </a:p>
          <a:p>
            <a:endParaRPr lang="zh-CN" altLang="en-US" sz="24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8816861-110F-405E-A10E-2A620AA0E230}"/>
              </a:ext>
            </a:extLst>
          </p:cNvPr>
          <p:cNvSpPr txBox="1">
            <a:spLocks/>
          </p:cNvSpPr>
          <p:nvPr/>
        </p:nvSpPr>
        <p:spPr>
          <a:xfrm>
            <a:off x="838200" y="366753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Next week</a:t>
            </a:r>
            <a:endParaRPr lang="zh-CN" alt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8AA9EEF-515B-4DA9-86BF-D500754B96B0}"/>
              </a:ext>
            </a:extLst>
          </p:cNvPr>
          <p:cNvSpPr txBox="1">
            <a:spLocks/>
          </p:cNvSpPr>
          <p:nvPr/>
        </p:nvSpPr>
        <p:spPr>
          <a:xfrm>
            <a:off x="838200" y="4873734"/>
            <a:ext cx="10515600" cy="187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Finish calibration</a:t>
            </a:r>
          </a:p>
          <a:p>
            <a:r>
              <a:rPr lang="en-US" altLang="zh-CN" sz="2400" dirty="0"/>
              <a:t>Collect</a:t>
            </a:r>
            <a:r>
              <a:rPr lang="en-US" altLang="zh-CN" dirty="0"/>
              <a:t> mock surgery data 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36772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173</Words>
  <Application>Microsoft Office PowerPoint</Application>
  <PresentationFormat>Widescreen</PresentationFormat>
  <Paragraphs>26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等线</vt:lpstr>
      <vt:lpstr>等线 Light</vt:lpstr>
      <vt:lpstr>Arial</vt:lpstr>
      <vt:lpstr>Times New Roman</vt:lpstr>
      <vt:lpstr>Office Theme</vt:lpstr>
      <vt:lpstr>Evaluation of Various Sensing Modalities for Accurate Measurement of Neck Flexion Angle during Thyroid and Ear Surgery</vt:lpstr>
      <vt:lpstr>Calibration of IMUs</vt:lpstr>
      <vt:lpstr>Calculate Neck Flexion Angle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of Various Sensing Modalities for Accurate Measurement of Neck Flexion Angle during Thyroid and Ear Surgery</dc:title>
  <dc:creator>Duan Demi</dc:creator>
  <cp:lastModifiedBy>Duan Demi</cp:lastModifiedBy>
  <cp:revision>8</cp:revision>
  <dcterms:created xsi:type="dcterms:W3CDTF">2020-03-04T17:27:10Z</dcterms:created>
  <dcterms:modified xsi:type="dcterms:W3CDTF">2020-03-04T21:32:23Z</dcterms:modified>
</cp:coreProperties>
</file>