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21945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904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jFjmkBILOGqVPBB3xHySN+sFBV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904" orient="horz"/>
        <p:guide pos="69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00300" y="1143000"/>
            <a:ext cx="2057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400300" y="1143000"/>
            <a:ext cx="2057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096963" y="10058400"/>
            <a:ext cx="19751675" cy="186531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800601" y="13762038"/>
            <a:ext cx="26335037" cy="4662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4602162" y="9174163"/>
            <a:ext cx="26335037" cy="13838237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1646238" y="10226675"/>
            <a:ext cx="18653125" cy="705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292475" y="18653125"/>
            <a:ext cx="15360650" cy="8413750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None/>
              <a:defRPr/>
            </a:lvl1pPr>
            <a:lvl2pPr lvl="1" algn="ctr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Times New Roman"/>
              <a:buNone/>
              <a:defRPr/>
            </a:lvl2pPr>
            <a:lvl3pPr lvl="2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Times New Roman"/>
              <a:buNone/>
              <a:defRPr/>
            </a:lvl3pPr>
            <a:lvl4pPr lvl="3" algn="ctr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None/>
              <a:defRPr/>
            </a:lvl4pPr>
            <a:lvl5pPr lvl="4" algn="ctr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None/>
              <a:defRPr/>
            </a:lvl5pPr>
            <a:lvl6pPr lvl="5" algn="ctr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None/>
              <a:defRPr/>
            </a:lvl6pPr>
            <a:lvl7pPr lvl="6" algn="ctr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None/>
              <a:defRPr/>
            </a:lvl7pPr>
            <a:lvl8pPr lvl="7" algn="ctr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None/>
              <a:defRPr/>
            </a:lvl8pPr>
            <a:lvl9pPr lvl="8" algn="ctr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646238" y="9509125"/>
            <a:ext cx="18653125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733550" y="21153438"/>
            <a:ext cx="18653125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733550" y="13952538"/>
            <a:ext cx="1865312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1646238" y="9509125"/>
            <a:ext cx="9250362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11049000" y="9509125"/>
            <a:ext cx="9250363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096963" y="1317625"/>
            <a:ext cx="197516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1096963" y="7369175"/>
            <a:ext cx="9696450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1096963" y="10439400"/>
            <a:ext cx="9696450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11147425" y="7369175"/>
            <a:ext cx="9701213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11147425" y="10439400"/>
            <a:ext cx="9701213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096963" y="1311275"/>
            <a:ext cx="7219950" cy="5576888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8580438" y="1311275"/>
            <a:ext cx="12268200" cy="28093988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1096963" y="6888163"/>
            <a:ext cx="7219950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302125" y="23042563"/>
            <a:ext cx="13166725" cy="2720975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4302125" y="2941638"/>
            <a:ext cx="13166725" cy="1975008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4302125" y="25763538"/>
            <a:ext cx="13166725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646238" y="9509125"/>
            <a:ext cx="18653125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927100" lvl="0" marL="457200" marR="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•"/>
              <a:defRPr b="0" i="0" sz="1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38200" lvl="1" marL="9144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Times New Roman"/>
              <a:buChar char="–"/>
              <a:defRPr b="0" i="0" sz="9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49300" lvl="2" marL="13716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Times New Roman"/>
              <a:buChar char="•"/>
              <a:defRPr b="0" i="0" sz="8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66750" lvl="3" marL="1828800" marR="0" rtl="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–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66750" lvl="4" marL="2286000" marR="0" rtl="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66750" lvl="5" marL="2743200" marR="0" rtl="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66750" lvl="6" marL="3200400" marR="0" rtl="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66750" lvl="7" marL="3657600" marR="0" rtl="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66750" lvl="8" marL="4114800" marR="0" rtl="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13" Type="http://schemas.openxmlformats.org/officeDocument/2006/relationships/image" Target="../media/image6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9.jp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27900" y="381000"/>
            <a:ext cx="21945600" cy="21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/>
              <a:t>Recreating Pelvic Trauma Surgery in Virtual Reality</a:t>
            </a:r>
            <a:br>
              <a:rPr b="1" lang="en-US" sz="6600"/>
            </a:br>
            <a:r>
              <a:rPr b="1" i="1" lang="en-US" sz="3200"/>
              <a:t>Computer Integrated Surgery II, Spring, 2023</a:t>
            </a:r>
            <a:br>
              <a:rPr b="1" i="1" lang="en-US" sz="3200"/>
            </a:br>
            <a:r>
              <a:rPr b="1" i="1" lang="en-US" sz="3200"/>
              <a:t>Han Zhang, Zixuan Liu, Liam Wang, Mentored by Benjamin Killeen and Dr. Mathias Unberath</a:t>
            </a:r>
            <a:endParaRPr b="1" i="1" sz="4800"/>
          </a:p>
        </p:txBody>
      </p:sp>
      <p:sp>
        <p:nvSpPr>
          <p:cNvPr id="89" name="Google Shape;89;p1"/>
          <p:cNvSpPr txBox="1"/>
          <p:nvPr/>
        </p:nvSpPr>
        <p:spPr>
          <a:xfrm>
            <a:off x="526625" y="3161125"/>
            <a:ext cx="9806100" cy="3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We developed a virtual reality (VR) training environment in Unity that simulates percutaneous pelvic fracture surgery under C-arm fluoroscopy. This environment would allow clinicians to practice the procedure without exposure to ionizing radiation and enable the accessible collection of detailed operation data for further analysis.</a:t>
            </a:r>
            <a:endParaRPr sz="2800">
              <a:solidFill>
                <a:schemeClr val="dk1"/>
              </a:solidFill>
            </a:endParaRPr>
          </a:p>
          <a:p>
            <a:pPr indent="-288925" lvl="0" marL="346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1314275" y="18506063"/>
            <a:ext cx="102495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and Results</a:t>
            </a:r>
            <a:endParaRPr/>
          </a:p>
          <a:p>
            <a:pPr indent="-457200" lvl="0" marL="457200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All of our goals for the functionality of our surgical simulation were met and manually tested for correct functionality</a:t>
            </a:r>
            <a:endParaRPr sz="2800">
              <a:solidFill>
                <a:schemeClr val="dk1"/>
              </a:solidFill>
            </a:endParaRPr>
          </a:p>
          <a:p>
            <a:pPr indent="-457200" lvl="0" marL="457200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Our software APIs are documented and we have instructions for installing and getting started with our software</a:t>
            </a:r>
            <a:endParaRPr sz="2800">
              <a:solidFill>
                <a:schemeClr val="dk1"/>
              </a:solidFill>
            </a:endParaRPr>
          </a:p>
          <a:p>
            <a:pPr indent="-457200" lvl="0" marL="457200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Used "Walkthrough" testing method to review the system and verify the coherence of the workflow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526625" y="6788425"/>
            <a:ext cx="10249500" cy="10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4813" lvl="0" marL="4048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Problem</a:t>
            </a:r>
            <a:endParaRPr/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Percutaneous pelvic fracture is minimally invasive surgery which relies on limited X-ray </a:t>
            </a:r>
            <a:r>
              <a:rPr lang="en-US" sz="2800">
                <a:solidFill>
                  <a:schemeClr val="dk1"/>
                </a:solidFill>
              </a:rPr>
              <a:t>guidance. Clinicians need a training environment where they can easily practice the surgery without exposure to ionizing radiation and without needing a phantom or cadaver. </a:t>
            </a:r>
            <a:endParaRPr sz="2800">
              <a:solidFill>
                <a:schemeClr val="dk1"/>
              </a:solidFill>
            </a:endParaRPr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Current State of Art Solution?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Cadaveric dissection training - High Cost, Limited access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Current VR simulation - Limitations in accuracy and user interaction</a:t>
            </a:r>
            <a:endParaRPr sz="2800">
              <a:solidFill>
                <a:schemeClr val="dk1"/>
              </a:solidFill>
            </a:endParaRPr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Who will benefit from our solution?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Residents and surgeons </a:t>
            </a:r>
            <a:endParaRPr sz="2800">
              <a:solidFill>
                <a:schemeClr val="dk1"/>
              </a:solidFill>
            </a:endParaRPr>
          </a:p>
          <a:p>
            <a:pPr indent="-4064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VR Training without ionizing radiation and low cost </a:t>
            </a:r>
            <a:endParaRPr sz="2800">
              <a:solidFill>
                <a:schemeClr val="dk1"/>
              </a:solidFill>
            </a:endParaRPr>
          </a:p>
          <a:p>
            <a:pPr indent="-4064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Excellent accessibility</a:t>
            </a:r>
            <a:endParaRPr sz="2800">
              <a:solidFill>
                <a:schemeClr val="dk1"/>
              </a:solidFill>
            </a:endParaRPr>
          </a:p>
          <a:p>
            <a:pPr indent="-4064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Expert-generated 2D educational content </a:t>
            </a:r>
            <a:endParaRPr sz="2800">
              <a:solidFill>
                <a:schemeClr val="dk1"/>
              </a:solidFill>
            </a:endParaRPr>
          </a:p>
          <a:p>
            <a:pPr indent="-4064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Benefit from computer-integrated surgical support technologies as a result of simulation-collected data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Patient</a:t>
            </a:r>
            <a:endParaRPr sz="2800">
              <a:solidFill>
                <a:schemeClr val="dk1"/>
              </a:solidFill>
            </a:endParaRPr>
          </a:p>
          <a:p>
            <a:pPr indent="-4064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>
                <a:solidFill>
                  <a:schemeClr val="dk1"/>
                </a:solidFill>
              </a:rPr>
              <a:t>More accurate procedures with a smaller x-ray dose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51712" y="31726688"/>
            <a:ext cx="8477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972800" y="32004000"/>
            <a:ext cx="944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 Research Center for Computer Integrated Surgical Systems and Technology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1535975" y="10209700"/>
            <a:ext cx="980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Overview of the Virtual Reality Surgical Room</a:t>
            </a:r>
            <a:endParaRPr sz="1800"/>
          </a:p>
        </p:txBody>
      </p:sp>
      <p:sp>
        <p:nvSpPr>
          <p:cNvPr id="95" name="Google Shape;95;p1"/>
          <p:cNvSpPr txBox="1"/>
          <p:nvPr/>
        </p:nvSpPr>
        <p:spPr>
          <a:xfrm>
            <a:off x="526625" y="17155050"/>
            <a:ext cx="10019700" cy="80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4813" lvl="0" marL="4048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Solution</a:t>
            </a:r>
            <a:endParaRPr/>
          </a:p>
          <a:p>
            <a:pPr indent="0" lvl="0" marL="0" marR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Our VR training environment for percutaneous pelvic fracture surgery has the following features: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Runtime patient and annotation loading from CT scan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Interactive C-arm and surgical tools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Network interface with DeepDRR for real-time synthetic X-ray image generation with tool interaction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Interactive Unity UI for settings and numerical feedback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K-wire insertion UI and error calculation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K-wire and tissue insertion interaction simulation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Multiplayer networking for collaborative training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just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Real time data logging system for user interactions and DRR images</a:t>
            </a:r>
            <a:endParaRPr sz="2800">
              <a:solidFill>
                <a:schemeClr val="dk1"/>
              </a:solidFill>
            </a:endParaRPr>
          </a:p>
          <a:p>
            <a:pPr indent="-227013" lvl="0" marL="404813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1529900" y="27965400"/>
            <a:ext cx="98061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4813" lvl="0" marL="4048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Han - </a:t>
            </a:r>
            <a:r>
              <a:rPr lang="en-US" sz="2800">
                <a:solidFill>
                  <a:schemeClr val="dk1"/>
                </a:solidFill>
              </a:rPr>
              <a:t> Unity Interaction, </a:t>
            </a:r>
            <a:r>
              <a:rPr lang="en-US" sz="2800">
                <a:solidFill>
                  <a:schemeClr val="dk1"/>
                </a:solidFill>
              </a:rPr>
              <a:t>Design of surgical tool models(CAD), Tool &amp; Tissue Interaction, and User Study</a:t>
            </a:r>
            <a:endParaRPr sz="2800">
              <a:solidFill>
                <a:schemeClr val="dk1"/>
              </a:solidFill>
            </a:endParaRPr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Zixuan - Annotation, Patient Loading, UI Interface, and Documentation</a:t>
            </a:r>
            <a:endParaRPr sz="2800">
              <a:solidFill>
                <a:schemeClr val="dk1"/>
              </a:solidFill>
            </a:endParaRPr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Liam - DeepDRR Network &amp; Multiplayer Connection, and Data Logging.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1529900" y="24979500"/>
            <a:ext cx="98061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4813" lvl="0" marL="4048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Knowledge Gained</a:t>
            </a:r>
            <a:endParaRPr/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Collaborative Unity development</a:t>
            </a:r>
            <a:endParaRPr sz="2800">
              <a:solidFill>
                <a:schemeClr val="dk1"/>
              </a:solidFill>
            </a:endParaRPr>
          </a:p>
          <a:p>
            <a:pPr indent="-404812" lvl="0" marL="404812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Importance of documenting interfaces between subsystems for easier collaboration</a:t>
            </a:r>
            <a:endParaRPr sz="2800">
              <a:solidFill>
                <a:schemeClr val="dk1"/>
              </a:solidFill>
            </a:endParaRPr>
          </a:p>
          <a:p>
            <a:pPr indent="-404813" lvl="0" marL="404813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Project management and communication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1529900" y="22654300"/>
            <a:ext cx="9806100" cy="21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/>
          </a:p>
          <a:p>
            <a:pPr indent="-406400" lvl="0" marL="45720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We plan to conduct a user study this summer to evaluate the effectiveness of our environment as a training tool and submit our results to IPCAI 2024</a:t>
            </a:r>
            <a:endParaRPr/>
          </a:p>
        </p:txBody>
      </p:sp>
      <p:pic>
        <p:nvPicPr>
          <p:cNvPr descr="A picture containing text, sign&#10;&#10;Description automatically generated"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976" y="31192501"/>
            <a:ext cx="4197233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9213" y="24804725"/>
            <a:ext cx="9533034" cy="5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64813" y="10823563"/>
            <a:ext cx="6175662" cy="236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00038" y="14021163"/>
            <a:ext cx="4457549" cy="352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40462" y="10823564"/>
            <a:ext cx="3727499" cy="2363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"/>
          <p:cNvGrpSpPr/>
          <p:nvPr/>
        </p:nvGrpSpPr>
        <p:grpSpPr>
          <a:xfrm>
            <a:off x="11264912" y="3034625"/>
            <a:ext cx="10019824" cy="6971477"/>
            <a:chOff x="10858921" y="5500792"/>
            <a:chExt cx="7898955" cy="5495843"/>
          </a:xfrm>
        </p:grpSpPr>
        <p:pic>
          <p:nvPicPr>
            <p:cNvPr id="105" name="Google Shape;105;p1"/>
            <p:cNvPicPr preferRelativeResize="0"/>
            <p:nvPr/>
          </p:nvPicPr>
          <p:blipFill rotWithShape="1">
            <a:blip r:embed="rId9">
              <a:alphaModFix/>
            </a:blip>
            <a:srcRect b="0" l="924" r="4771" t="10522"/>
            <a:stretch/>
          </p:blipFill>
          <p:spPr>
            <a:xfrm>
              <a:off x="10858921" y="5500792"/>
              <a:ext cx="7898955" cy="54958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"/>
            <p:cNvSpPr txBox="1"/>
            <p:nvPr/>
          </p:nvSpPr>
          <p:spPr>
            <a:xfrm>
              <a:off x="15691421" y="5716825"/>
              <a:ext cx="27432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highlight>
                    <a:srgbClr val="FFFFFF"/>
                  </a:highlight>
                </a:rPr>
                <a:t>DeepDRR X-ray Image</a:t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07" name="Google Shape;107;p1"/>
            <p:cNvSpPr txBox="1"/>
            <p:nvPr/>
          </p:nvSpPr>
          <p:spPr>
            <a:xfrm>
              <a:off x="17822318" y="9556448"/>
              <a:ext cx="6807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highlight>
                    <a:srgbClr val="FFFFFF"/>
                  </a:highlight>
                </a:rPr>
                <a:t>Drill</a:t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6578915" y="9282400"/>
              <a:ext cx="12435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highlight>
                    <a:srgbClr val="FFFFFF"/>
                  </a:highlight>
                </a:rPr>
                <a:t>K-Wire</a:t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4002538" y="6738543"/>
              <a:ext cx="17937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highlight>
                    <a:srgbClr val="FFFFFF"/>
                  </a:highlight>
                </a:rPr>
                <a:t>C-Arm Imager</a:t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14187523" y="8966441"/>
              <a:ext cx="17937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highlight>
                    <a:srgbClr val="FFFFFF"/>
                  </a:highlight>
                </a:rPr>
                <a:t>Virtual Patient</a:t>
              </a:r>
              <a:endParaRPr>
                <a:highlight>
                  <a:srgbClr val="FFFFFF"/>
                </a:highlight>
              </a:endParaRPr>
            </a:p>
          </p:txBody>
        </p:sp>
      </p:grpSp>
      <p:pic>
        <p:nvPicPr>
          <p:cNvPr descr="CIRL – Computational Interaction and Robotics Laboratory" id="111" name="Google Shape;111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5150" y="31192500"/>
            <a:ext cx="4457699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2669575" y="30289250"/>
            <a:ext cx="5581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Networking  Block Diagram Overview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17440484" y="4688732"/>
            <a:ext cx="4457535" cy="1710219"/>
            <a:chOff x="16979490" y="4755933"/>
            <a:chExt cx="3442112" cy="1311920"/>
          </a:xfrm>
        </p:grpSpPr>
        <p:pic>
          <p:nvPicPr>
            <p:cNvPr id="114" name="Google Shape;114;p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flipH="1">
              <a:off x="19506453" y="5113380"/>
              <a:ext cx="915149" cy="95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6979490" y="5113374"/>
              <a:ext cx="915149" cy="95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culus Quest 2 transparent PNG - StickPNG" id="116" name="Google Shape;116;p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7894625" y="4755933"/>
              <a:ext cx="1736025" cy="1293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"/>
          <p:cNvSpPr txBox="1"/>
          <p:nvPr/>
        </p:nvSpPr>
        <p:spPr>
          <a:xfrm>
            <a:off x="11150075" y="13279500"/>
            <a:ext cx="1024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Screw Set and Drill with K-wire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864943" y="13950500"/>
            <a:ext cx="5458064" cy="3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15821306" y="17616571"/>
            <a:ext cx="567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Reconstructed Patient Model and K-wire </a:t>
            </a:r>
            <a:endParaRPr b="1" sz="2200"/>
          </a:p>
        </p:txBody>
      </p:sp>
      <p:sp>
        <p:nvSpPr>
          <p:cNvPr id="120" name="Google Shape;120;p1"/>
          <p:cNvSpPr txBox="1"/>
          <p:nvPr/>
        </p:nvSpPr>
        <p:spPr>
          <a:xfrm>
            <a:off x="12327013" y="17609200"/>
            <a:ext cx="282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Pelvic Annotation</a:t>
            </a:r>
            <a:endParaRPr b="1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2000-06-11T17:47:40Z</dcterms:created>
  <dc:creator>J.L. Prince</dc:creator>
</cp:coreProperties>
</file>