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4" r:id="rId2"/>
    <p:sldId id="281" r:id="rId3"/>
    <p:sldId id="280" r:id="rId4"/>
    <p:sldId id="282" r:id="rId5"/>
    <p:sldId id="283" r:id="rId6"/>
    <p:sldId id="284" r:id="rId7"/>
    <p:sldId id="278" r:id="rId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395" autoAdjust="0"/>
  </p:normalViewPr>
  <p:slideViewPr>
    <p:cSldViewPr>
      <p:cViewPr varScale="1">
        <p:scale>
          <a:sx n="111" d="100"/>
          <a:sy n="111" d="100"/>
        </p:scale>
        <p:origin x="153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E57E414-3BFD-4396-8262-A9805A8A21E5}" type="datetimeFigureOut">
              <a:rPr lang="en-US" smtClean="0"/>
              <a:pPr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4514E61-D00E-4B97-A956-50800D78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0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csr.jpg"/>
          <p:cNvPicPr>
            <a:picLocks noChangeAspect="1"/>
          </p:cNvPicPr>
          <p:nvPr userDrawn="1"/>
        </p:nvPicPr>
        <p:blipFill>
          <a:blip r:embed="rId2" cstate="print"/>
          <a:srcRect l="5932" t="3846" b="11538"/>
          <a:stretch>
            <a:fillRect/>
          </a:stretch>
        </p:blipFill>
        <p:spPr>
          <a:xfrm>
            <a:off x="6629400" y="6172200"/>
            <a:ext cx="1730086" cy="685800"/>
          </a:xfrm>
          <a:prstGeom prst="rect">
            <a:avLst/>
          </a:prstGeom>
        </p:spPr>
      </p:pic>
      <p:pic>
        <p:nvPicPr>
          <p:cNvPr id="13" name="Picture 12" descr="jhu.jpg"/>
          <p:cNvPicPr>
            <a:picLocks noChangeAspect="1"/>
          </p:cNvPicPr>
          <p:nvPr userDrawn="1"/>
        </p:nvPicPr>
        <p:blipFill>
          <a:blip r:embed="rId3" cstate="print"/>
          <a:srcRect l="10716" t="17037" r="8911" b="23704"/>
          <a:stretch>
            <a:fillRect/>
          </a:stretch>
        </p:blipFill>
        <p:spPr>
          <a:xfrm>
            <a:off x="0" y="6096000"/>
            <a:ext cx="2286000" cy="762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2133600" cy="365125"/>
          </a:xfrm>
        </p:spPr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0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5" name="Picture 1" descr="D:\Data\projects\JHU\RCM extension\rcm extension\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6136398"/>
            <a:ext cx="1447800" cy="721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jhu.jpg"/>
          <p:cNvPicPr>
            <a:picLocks noChangeAspect="1"/>
          </p:cNvPicPr>
          <p:nvPr userDrawn="1"/>
        </p:nvPicPr>
        <p:blipFill>
          <a:blip r:embed="rId2" cstate="print"/>
          <a:srcRect l="10716" t="17037" r="8911" b="23704"/>
          <a:stretch>
            <a:fillRect/>
          </a:stretch>
        </p:blipFill>
        <p:spPr>
          <a:xfrm>
            <a:off x="0" y="6096000"/>
            <a:ext cx="2286000" cy="762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2133600" cy="365125"/>
          </a:xfrm>
        </p:spPr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0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D:\Data\projects\JHU\RCM extension\rcm extension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556" y="6096000"/>
            <a:ext cx="1447800" cy="721602"/>
          </a:xfrm>
          <a:prstGeom prst="rect">
            <a:avLst/>
          </a:prstGeom>
          <a:noFill/>
        </p:spPr>
      </p:pic>
      <p:pic>
        <p:nvPicPr>
          <p:cNvPr id="11" name="Picture 10" descr="lcsr.jpg"/>
          <p:cNvPicPr>
            <a:picLocks noChangeAspect="1"/>
          </p:cNvPicPr>
          <p:nvPr userDrawn="1"/>
        </p:nvPicPr>
        <p:blipFill>
          <a:blip r:embed="rId4" cstate="print"/>
          <a:srcRect l="5932" t="3846" b="11538"/>
          <a:stretch>
            <a:fillRect/>
          </a:stretch>
        </p:blipFill>
        <p:spPr>
          <a:xfrm>
            <a:off x="6990413" y="6139819"/>
            <a:ext cx="1730086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951BC-86A5-4ED1-AF97-4348DD012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falambe1@jh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401945"/>
            <a:ext cx="8496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Cambria" charset="0"/>
                <a:cs typeface="Times New Roman" panose="02020603050405020304" pitchFamily="18" charset="0"/>
              </a:rPr>
              <a:t>Design and Fabrication of a Curved Oscillating Saw for Rotational Acetabular Osteotomy </a:t>
            </a:r>
            <a:r>
              <a:rPr lang="en-US" sz="24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5091390"/>
            <a:ext cx="6248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Mentors: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BIGSS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Farshid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Alambeigi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falambe1@jhu.edu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), Dr. Mehran Armand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56" r="10727" b="6715"/>
          <a:stretch/>
        </p:blipFill>
        <p:spPr>
          <a:xfrm>
            <a:off x="1676400" y="1575370"/>
            <a:ext cx="5486400" cy="3204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33" y="885174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latin typeface="AdvTT5843c571"/>
              </a:rPr>
              <a:t>Rotational </a:t>
            </a:r>
            <a:r>
              <a:rPr lang="en-US" b="1" dirty="0" smtClean="0">
                <a:latin typeface="AdvTT5843c571"/>
              </a:rPr>
              <a:t>Acetabular Osteotomy </a:t>
            </a:r>
            <a:r>
              <a:rPr lang="en-US" dirty="0">
                <a:latin typeface="AdvTT5843c571"/>
              </a:rPr>
              <a:t>(RAO) is </a:t>
            </a:r>
            <a:r>
              <a:rPr lang="en-US" dirty="0" smtClean="0">
                <a:latin typeface="AdvTT5843c571"/>
              </a:rPr>
              <a:t>a surgical </a:t>
            </a:r>
            <a:r>
              <a:rPr lang="en-US" dirty="0">
                <a:latin typeface="AdvTT5843c571"/>
              </a:rPr>
              <a:t>procedure to treat osteoarthritis.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76200" y="1490095"/>
            <a:ext cx="876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inion-Regular"/>
              </a:rPr>
              <a:t>This procedure </a:t>
            </a:r>
            <a:r>
              <a:rPr lang="en-US" dirty="0" smtClean="0">
                <a:latin typeface="Minion-Regular"/>
              </a:rPr>
              <a:t>ensures: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Minion-Regular"/>
              </a:rPr>
              <a:t> </a:t>
            </a:r>
            <a:r>
              <a:rPr lang="en-US" dirty="0">
                <a:latin typeface="Minion-Regular"/>
              </a:rPr>
              <a:t>adequate </a:t>
            </a:r>
            <a:r>
              <a:rPr lang="en-US" dirty="0" smtClean="0">
                <a:latin typeface="Minion-Regular"/>
              </a:rPr>
              <a:t>coverage of </a:t>
            </a:r>
            <a:r>
              <a:rPr lang="en-US" dirty="0">
                <a:latin typeface="Minion-Regular"/>
              </a:rPr>
              <a:t>the femoral head with acetabular </a:t>
            </a:r>
            <a:r>
              <a:rPr lang="en-US" dirty="0" smtClean="0">
                <a:latin typeface="Minion-Regular"/>
              </a:rPr>
              <a:t>cartilage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Reducing contact </a:t>
            </a:r>
            <a:r>
              <a:rPr lang="en-US" dirty="0"/>
              <a:t>stress on the femoral head, thus slowing or preventing</a:t>
            </a:r>
          </a:p>
          <a:p>
            <a:r>
              <a:rPr lang="en-US" dirty="0" smtClean="0"/>
              <a:t>                        exacerbation </a:t>
            </a:r>
            <a:r>
              <a:rPr lang="en-US" dirty="0"/>
              <a:t>of secondary </a:t>
            </a:r>
            <a:r>
              <a:rPr lang="en-US" dirty="0" smtClean="0"/>
              <a:t>osteoarthritis</a:t>
            </a:r>
            <a:endParaRPr lang="en-US" dirty="0"/>
          </a:p>
        </p:txBody>
      </p:sp>
      <p:pic>
        <p:nvPicPr>
          <p:cNvPr id="1026" name="Picture 2" descr="Image result for Osteoarthri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" y="2765712"/>
            <a:ext cx="3733800" cy="32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7275" y="5721304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Case courtesy of </a:t>
            </a:r>
            <a:r>
              <a:rPr lang="en-US" sz="1200" dirty="0" err="1"/>
              <a:t>A.Prof</a:t>
            </a:r>
            <a:r>
              <a:rPr lang="en-US" sz="1200" dirty="0"/>
              <a:t> Frank Gaillard, Radiopaedia.org, </a:t>
            </a:r>
            <a:r>
              <a:rPr lang="en-US" sz="1200" dirty="0" err="1"/>
              <a:t>rID</a:t>
            </a:r>
            <a:r>
              <a:rPr lang="en-US" sz="1200" dirty="0"/>
              <a:t>: 35875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649014"/>
            <a:ext cx="3751817" cy="305567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410200" y="4038600"/>
            <a:ext cx="838200" cy="8464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4038600"/>
            <a:ext cx="838200" cy="8464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772" y="235465"/>
            <a:ext cx="7866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dvTT5843c571"/>
              </a:rPr>
              <a:t>Osteoarthritis and </a:t>
            </a:r>
            <a:r>
              <a:rPr lang="en-US" sz="2400" b="1" dirty="0">
                <a:latin typeface="AdvTT5843c571"/>
              </a:rPr>
              <a:t>Rotational Acetabular Osteotomy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36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46639" y="2270618"/>
            <a:ext cx="4152473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156" r="10727"/>
          <a:stretch/>
        </p:blipFill>
        <p:spPr>
          <a:xfrm>
            <a:off x="2425949" y="1341018"/>
            <a:ext cx="6334619" cy="39658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4394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AdvTT5843c571"/>
              </a:rPr>
              <a:t>Rotational </a:t>
            </a:r>
            <a:r>
              <a:rPr lang="en-US" sz="2400" b="1" dirty="0" smtClean="0">
                <a:latin typeface="AdvTT5843c571"/>
              </a:rPr>
              <a:t>Acetabular Osteotomy </a:t>
            </a:r>
            <a:r>
              <a:rPr lang="en-US" sz="2400" dirty="0" smtClean="0">
                <a:latin typeface="AdvTT5843c571"/>
              </a:rPr>
              <a:t>Procedure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dvTT5843c571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latin typeface="AdvTT5843c571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dvTT5843c571"/>
            </a:endParaRPr>
          </a:p>
          <a:p>
            <a:pPr algn="just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649877"/>
            <a:ext cx="9067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Minion-Regular"/>
              </a:rPr>
              <a:t>Wei Sun et </a:t>
            </a:r>
            <a:r>
              <a:rPr lang="en-US" sz="1100" dirty="0" err="1" smtClean="0">
                <a:latin typeface="Minion-Regular"/>
              </a:rPr>
              <a:t>al.“Rotational</a:t>
            </a:r>
            <a:r>
              <a:rPr lang="en-US" sz="1100" dirty="0" smtClean="0">
                <a:latin typeface="Minion-Regular"/>
              </a:rPr>
              <a:t> </a:t>
            </a:r>
            <a:r>
              <a:rPr lang="en-US" sz="1100" dirty="0">
                <a:latin typeface="Minion-Regular"/>
              </a:rPr>
              <a:t>Acetabular Osteotomy through an </a:t>
            </a:r>
            <a:r>
              <a:rPr lang="en-US" sz="1100" dirty="0" err="1" smtClean="0">
                <a:latin typeface="Minion-Regular"/>
              </a:rPr>
              <a:t>Ollier</a:t>
            </a:r>
            <a:r>
              <a:rPr lang="en-US" sz="1100" dirty="0" smtClean="0">
                <a:latin typeface="Minion-Regular"/>
              </a:rPr>
              <a:t> Lateral </a:t>
            </a:r>
            <a:r>
              <a:rPr lang="en-US" sz="1100" dirty="0">
                <a:latin typeface="Minion-Regular"/>
              </a:rPr>
              <a:t>U Approach for Early-stage </a:t>
            </a:r>
            <a:r>
              <a:rPr lang="en-US" sz="1100" dirty="0" smtClean="0">
                <a:latin typeface="Minion-Regular"/>
              </a:rPr>
              <a:t>Osteoarthritis Secondary </a:t>
            </a:r>
            <a:r>
              <a:rPr lang="en-US" sz="1100" dirty="0">
                <a:latin typeface="Minion-Regular"/>
              </a:rPr>
              <a:t>to Acetabular Dysplasia”, 2013 Chinese </a:t>
            </a:r>
            <a:r>
              <a:rPr lang="en-US" sz="1100" dirty="0" err="1">
                <a:latin typeface="Minion-Regular"/>
              </a:rPr>
              <a:t>Orthopaedic</a:t>
            </a:r>
            <a:r>
              <a:rPr lang="en-US" sz="1100" dirty="0">
                <a:latin typeface="Minion-Regular"/>
              </a:rPr>
              <a:t> Association and Wiley Publishing Asia Pty </a:t>
            </a:r>
            <a:r>
              <a:rPr lang="en-US" sz="1100" dirty="0" smtClean="0">
                <a:latin typeface="Minion-Regular"/>
              </a:rPr>
              <a:t>Ltd.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560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5442A7-6E75-4B2A-9FAC-388811855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r="1922" b="2306"/>
          <a:stretch/>
        </p:blipFill>
        <p:spPr>
          <a:xfrm>
            <a:off x="210139" y="2971800"/>
            <a:ext cx="2228261" cy="1336957"/>
          </a:xfrm>
          <a:prstGeom prst="rect">
            <a:avLst/>
          </a:prstGeom>
          <a:ln w="12700">
            <a:solidFill>
              <a:srgbClr val="002060"/>
            </a:solidFill>
            <a:prstDash val="dash"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5400"/>
            <a:ext cx="6472280" cy="35673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5175077" y="4426171"/>
            <a:ext cx="3922407" cy="1624522"/>
          </a:xfrm>
          <a:prstGeom prst="rect">
            <a:avLst/>
          </a:prstGeom>
          <a:ln w="12700">
            <a:solidFill>
              <a:srgbClr val="002060"/>
            </a:solidFill>
            <a:prstDash val="sysDash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9" y="945706"/>
            <a:ext cx="2075861" cy="1835365"/>
          </a:xfrm>
          <a:prstGeom prst="rect">
            <a:avLst/>
          </a:prstGeom>
          <a:ln w="12700">
            <a:solidFill>
              <a:srgbClr val="002060"/>
            </a:solidFill>
            <a:prstDash val="dash"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" y="4499486"/>
            <a:ext cx="4361424" cy="1547835"/>
          </a:xfrm>
          <a:prstGeom prst="rect">
            <a:avLst/>
          </a:prstGeom>
          <a:ln w="12700">
            <a:solidFill>
              <a:srgbClr val="002060"/>
            </a:solidFill>
            <a:prstDash val="dash"/>
          </a:ln>
        </p:spPr>
      </p:pic>
      <p:cxnSp>
        <p:nvCxnSpPr>
          <p:cNvPr id="39" name="Straight Connector 38"/>
          <p:cNvCxnSpPr>
            <a:endCxn id="35" idx="3"/>
          </p:cNvCxnSpPr>
          <p:nvPr/>
        </p:nvCxnSpPr>
        <p:spPr>
          <a:xfrm flipH="1">
            <a:off x="2286000" y="1143000"/>
            <a:ext cx="457200" cy="720389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438402" y="2438400"/>
            <a:ext cx="228598" cy="533399"/>
          </a:xfrm>
          <a:prstGeom prst="line">
            <a:avLst/>
          </a:prstGeom>
          <a:ln w="63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514600" y="3505200"/>
            <a:ext cx="216696" cy="994286"/>
          </a:xfrm>
          <a:prstGeom prst="line">
            <a:avLst/>
          </a:prstGeom>
          <a:ln w="63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3" idx="1"/>
          </p:cNvCxnSpPr>
          <p:nvPr/>
        </p:nvCxnSpPr>
        <p:spPr>
          <a:xfrm>
            <a:off x="4825147" y="4379413"/>
            <a:ext cx="349930" cy="859019"/>
          </a:xfrm>
          <a:prstGeom prst="line">
            <a:avLst/>
          </a:prstGeom>
          <a:ln w="63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0" y="228799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sz="23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A Robotic System 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for </a:t>
            </a:r>
            <a:r>
              <a:rPr lang="en-US" sz="23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Minimally-Invasive Orthopedic Surgeries</a:t>
            </a:r>
            <a:endParaRPr lang="en-US" sz="23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43125"/>
            <a:ext cx="1013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Core </a:t>
            </a:r>
            <a:r>
              <a:rPr lang="en-US" altLang="en-US" sz="2800" b="1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decompression of Femoral </a:t>
            </a:r>
            <a:r>
              <a:rPr lang="en-US" altLang="en-US" sz="2800" b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Head Osteonecrosis</a:t>
            </a:r>
            <a:endParaRPr lang="en-US" sz="28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35408" b="5762"/>
          <a:stretch/>
        </p:blipFill>
        <p:spPr>
          <a:xfrm>
            <a:off x="-14153" y="937427"/>
            <a:ext cx="3243274" cy="27967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0" y="3648418"/>
            <a:ext cx="1567662" cy="356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1" r="6235" b="10102"/>
          <a:stretch/>
        </p:blipFill>
        <p:spPr>
          <a:xfrm>
            <a:off x="3129097" y="894389"/>
            <a:ext cx="1671503" cy="2971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43" y="3969321"/>
            <a:ext cx="4489123" cy="1386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" y="3962223"/>
            <a:ext cx="4362541" cy="1400419"/>
          </a:xfrm>
          <a:prstGeom prst="rect">
            <a:avLst/>
          </a:prstGeom>
        </p:spPr>
      </p:pic>
      <p:sp>
        <p:nvSpPr>
          <p:cNvPr id="22" name="Rectangle: Rounded Corners 144"/>
          <p:cNvSpPr/>
          <p:nvPr/>
        </p:nvSpPr>
        <p:spPr>
          <a:xfrm>
            <a:off x="5097780" y="5418665"/>
            <a:ext cx="3429000" cy="3574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of the samples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44"/>
          <p:cNvSpPr/>
          <p:nvPr/>
        </p:nvSpPr>
        <p:spPr>
          <a:xfrm>
            <a:off x="199402" y="5418666"/>
            <a:ext cx="3886200" cy="3574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 and S-Shape, and branch Curved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Drilling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057" y="5839209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Alambeigi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, et al. “</a:t>
            </a:r>
            <a:r>
              <a:rPr lang="en-US" sz="1100" i="1" dirty="0" smtClean="0">
                <a:latin typeface="Times New Roman"/>
                <a:ea typeface="Times New Roman"/>
              </a:rPr>
              <a:t>A Curved Drilling Technique for Core Decompression of Femoral Head Osteonecrosis</a:t>
            </a:r>
            <a:r>
              <a:rPr lang="en-US" sz="1100" dirty="0" smtClean="0">
                <a:latin typeface="Times New Roman"/>
                <a:ea typeface="Times New Roman"/>
              </a:rPr>
              <a:t>”</a:t>
            </a:r>
            <a:r>
              <a:rPr lang="en-US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Robotics and Automation Letter/ICRA 2017.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drilling3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424" t="17765" r="8576" b="18102"/>
          <a:stretch/>
        </p:blipFill>
        <p:spPr>
          <a:xfrm>
            <a:off x="4841144" y="1219200"/>
            <a:ext cx="4292799" cy="24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b="21428"/>
          <a:stretch/>
        </p:blipFill>
        <p:spPr>
          <a:xfrm>
            <a:off x="381000" y="1447800"/>
            <a:ext cx="2914650" cy="3771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4394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dvTT5843c571"/>
              </a:rPr>
              <a:t>Fabricated Prototype</a:t>
            </a:r>
            <a:endParaRPr lang="en-US" sz="2400" dirty="0" smtClean="0">
              <a:latin typeface="AdvTT5843c571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dvTT5843c571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latin typeface="AdvTT5843c571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dvTT5843c571"/>
            </a:endParaRPr>
          </a:p>
          <a:p>
            <a:pPr algn="just"/>
            <a:endParaRPr lang="en-US" dirty="0"/>
          </a:p>
        </p:txBody>
      </p:sp>
      <p:pic>
        <p:nvPicPr>
          <p:cNvPr id="6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438" t="11667" b="11667"/>
          <a:stretch/>
        </p:blipFill>
        <p:spPr>
          <a:xfrm>
            <a:off x="3657600" y="1581150"/>
            <a:ext cx="49720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51BC-86A5-4ED1-AF97-4348DD0129A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304800"/>
            <a:ext cx="89916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900" b="1" u="sng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What Students Will Do:</a:t>
            </a:r>
          </a:p>
          <a:p>
            <a:pPr>
              <a:lnSpc>
                <a:spcPct val="90000"/>
              </a:lnSpc>
            </a:pPr>
            <a:endParaRPr lang="en-US" b="1" dirty="0" smtClean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Collaborating with the </a:t>
            </a:r>
            <a:r>
              <a:rPr lang="en-US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BIGSS </a:t>
            </a:r>
            <a:r>
              <a:rPr lang="en-US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Lab to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Modify the current Saw OR design a new mechanism that can fit with the ortho-snake</a:t>
            </a:r>
            <a:endParaRPr lang="en-US" dirty="0" smtClean="0">
              <a:latin typeface="Times New Roman" panose="02020603050405020304" pitchFamily="18" charset="0"/>
              <a:ea typeface="Cambria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ea typeface="Cambria" charset="0"/>
                <a:cs typeface="Times New Roman" panose="02020603050405020304" pitchFamily="18" charset="0"/>
              </a:rPr>
              <a:t>Evaluate and characterize the performance of the designed saw for an RAO procedure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ea typeface="Cambria" charset="0"/>
                <a:cs typeface="Times New Roman" panose="02020603050405020304" pitchFamily="18" charset="0"/>
              </a:rPr>
              <a:t>Perform experiments on the simulated bone and potentially on human cadaveric bone</a:t>
            </a:r>
            <a:endParaRPr lang="en-US" dirty="0" smtClean="0">
              <a:latin typeface="Times New Roman" panose="02020603050405020304" pitchFamily="18" charset="0"/>
              <a:ea typeface="Cambria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u="sng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Deliverables:</a:t>
            </a:r>
            <a:r>
              <a:rPr lang="en-US" sz="1900" u="sng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 </a:t>
            </a:r>
            <a:endParaRPr lang="en-US" sz="1900" u="sng" dirty="0" smtClean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A curved cutting Saw that can be integrated with the ortho-snake for RAO procedure</a:t>
            </a:r>
            <a:endParaRPr lang="en-US" dirty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Size </a:t>
            </a:r>
            <a:r>
              <a:rPr lang="en-US" sz="1900" b="1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group(s): </a:t>
            </a:r>
            <a:r>
              <a:rPr lang="en-US" sz="1900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2-3</a:t>
            </a:r>
          </a:p>
          <a:p>
            <a:pPr>
              <a:lnSpc>
                <a:spcPct val="90000"/>
              </a:lnSpc>
            </a:pPr>
            <a:endParaRPr lang="en-US" dirty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u="sng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Skills: </a:t>
            </a:r>
            <a:endParaRPr lang="en-US" sz="1900" b="1" u="sng" dirty="0" smtClean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Team work,  Commitment, </a:t>
            </a:r>
            <a:r>
              <a:rPr lang="en-US" sz="1900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CAD software, Design and fabrication, </a:t>
            </a:r>
            <a:r>
              <a:rPr lang="en-US" sz="1900" u="sng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CIS </a:t>
            </a:r>
            <a:r>
              <a:rPr lang="en-US" sz="1900" u="sng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I + Intro. to Robotics courses are </a:t>
            </a:r>
            <a:r>
              <a:rPr lang="en-US" sz="1900" u="sng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recommended</a:t>
            </a:r>
            <a:endParaRPr lang="en-US" sz="1900" dirty="0" smtClean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Mentors: </a:t>
            </a:r>
            <a:r>
              <a:rPr lang="en-US" sz="1900" dirty="0" smtClean="0"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Refer to the first page</a:t>
            </a:r>
            <a:endParaRPr lang="en-US" sz="1900" dirty="0"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290</Words>
  <Application>Microsoft Office PowerPoint</Application>
  <PresentationFormat>On-screen Show (4:3)</PresentationFormat>
  <Paragraphs>47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ＭＳ Ｐゴシック</vt:lpstr>
      <vt:lpstr>AdvTT5843c571</vt:lpstr>
      <vt:lpstr>Arial</vt:lpstr>
      <vt:lpstr>Calibri</vt:lpstr>
      <vt:lpstr>Cambria</vt:lpstr>
      <vt:lpstr>Minion-Regular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Farshid</dc:creator>
  <cp:lastModifiedBy>Farshid</cp:lastModifiedBy>
  <cp:revision>229</cp:revision>
  <dcterms:created xsi:type="dcterms:W3CDTF">2014-02-24T18:05:14Z</dcterms:created>
  <dcterms:modified xsi:type="dcterms:W3CDTF">2019-01-30T04:46:14Z</dcterms:modified>
</cp:coreProperties>
</file>