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5"/>
  </p:notesMasterIdLst>
  <p:sldIdLst>
    <p:sldId id="256" r:id="rId2"/>
    <p:sldId id="260" r:id="rId3"/>
    <p:sldId id="261" r:id="rId4"/>
    <p:sldId id="262" r:id="rId5"/>
    <p:sldId id="263" r:id="rId6"/>
    <p:sldId id="272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084"/>
    <p:restoredTop sz="81481" autoAdjust="0"/>
  </p:normalViewPr>
  <p:slideViewPr>
    <p:cSldViewPr snapToGrid="0" snapToObjects="1">
      <p:cViewPr>
        <p:scale>
          <a:sx n="100" d="100"/>
          <a:sy n="100" d="100"/>
        </p:scale>
        <p:origin x="715" y="-8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IFBILGIN\Desktop\CIS%20Project\Timeline%20with%20mileston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08576993899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Timeline'!$D$4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1.00528983579524E-7"/>
                  <c:y val="-8.2121881209075305E-18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58354166784235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1639158093134E-8"/>
                  <c:y val="0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10973444330339E-3"/>
                  <c:y val="-1.43324736595579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678054036595"/>
                      <c:h val="2.988673750980539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3554727211114899E-3"/>
                  <c:y val="-5.3753125017635501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3554727211113899E-3"/>
                  <c:y val="-1.2541831500177601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7163915820294599E-8"/>
                  <c:y val="1.3139500993452E-1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7773636055584296E-4"/>
                  <c:y val="1.9710043510403601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0332624467348901E-3"/>
                  <c:y val="-1.7914886652859901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87151559460699"/>
                      <c:h val="7.6472779191756102E-2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4.7163915820294599E-8"/>
                  <c:y val="-1.6424376241814999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4.7163915908144297E-8"/>
                  <c:y val="1.3139500993452E-1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1000" cap="all" spc="1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minus"/>
            <c:errValType val="percentage"/>
            <c:noEndCap val="0"/>
            <c:val val="100"/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'Project Timeline'!$C$5:$C$17</c:f>
              <c:strCache>
                <c:ptCount val="11"/>
                <c:pt idx="0">
                  <c:v>Project Start</c:v>
                </c:pt>
                <c:pt idx="1">
                  <c:v>Project plan presentation</c:v>
                </c:pt>
                <c:pt idx="2">
                  <c:v>Update documentation</c:v>
                </c:pt>
                <c:pt idx="3">
                  <c:v>Complete minimum deliverable</c:v>
                </c:pt>
                <c:pt idx="4">
                  <c:v>Begin expected deliverable</c:v>
                </c:pt>
                <c:pt idx="5">
                  <c:v>Update documentation Checkpoint Presentation</c:v>
                </c:pt>
                <c:pt idx="6">
                  <c:v>Complete expected deliverable</c:v>
                </c:pt>
                <c:pt idx="7">
                  <c:v>Begin maximum deliverable</c:v>
                </c:pt>
                <c:pt idx="8">
                  <c:v>Update documentation</c:v>
                </c:pt>
                <c:pt idx="9">
                  <c:v>Complete maximum deliverable</c:v>
                </c:pt>
                <c:pt idx="10">
                  <c:v>Poster Presentation</c:v>
                </c:pt>
              </c:strCache>
            </c:strRef>
          </c:cat>
          <c:val>
            <c:numRef>
              <c:f>'Project Timeline'!$F$5:$F$17</c:f>
              <c:numCache>
                <c:formatCode>General</c:formatCode>
                <c:ptCount val="13"/>
                <c:pt idx="0">
                  <c:v>25</c:v>
                </c:pt>
                <c:pt idx="1">
                  <c:v>15</c:v>
                </c:pt>
                <c:pt idx="2">
                  <c:v>-10</c:v>
                </c:pt>
                <c:pt idx="3">
                  <c:v>10</c:v>
                </c:pt>
                <c:pt idx="4">
                  <c:v>18</c:v>
                </c:pt>
                <c:pt idx="5">
                  <c:v>-15</c:v>
                </c:pt>
                <c:pt idx="6">
                  <c:v>16</c:v>
                </c:pt>
                <c:pt idx="7">
                  <c:v>10</c:v>
                </c:pt>
                <c:pt idx="8">
                  <c:v>-10</c:v>
                </c:pt>
                <c:pt idx="9">
                  <c:v>-15</c:v>
                </c:pt>
                <c:pt idx="1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DE9-4AB6-AE0B-C29C04376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257872"/>
        <c:axId val="333256752"/>
      </c:barChart>
      <c:lineChart>
        <c:grouping val="standard"/>
        <c:varyColors val="0"/>
        <c:ser>
          <c:idx val="0"/>
          <c:order val="0"/>
          <c:tx>
            <c:strRef>
              <c:f>'Project Timeline'!$B$4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3">
                  <a:lumMod val="50000"/>
                </a:schemeClr>
              </a:solidFill>
              <a:ln w="63500" cmpd="thinThick">
                <a:solidFill>
                  <a:schemeClr val="accent3">
                    <a:lumMod val="75000"/>
                  </a:schemeClr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5"/>
          </c:errBars>
          <c:cat>
            <c:numRef>
              <c:f>'Project Timeline'!$B$5:$B$17</c:f>
              <c:numCache>
                <c:formatCode>[$-409]d\-mmm;@</c:formatCode>
                <c:ptCount val="13"/>
                <c:pt idx="0">
                  <c:v>43496</c:v>
                </c:pt>
                <c:pt idx="1">
                  <c:v>43515</c:v>
                </c:pt>
                <c:pt idx="2">
                  <c:v>43536</c:v>
                </c:pt>
                <c:pt idx="3">
                  <c:v>43531</c:v>
                </c:pt>
                <c:pt idx="4">
                  <c:v>43538</c:v>
                </c:pt>
                <c:pt idx="5">
                  <c:v>43566</c:v>
                </c:pt>
                <c:pt idx="6">
                  <c:v>43571</c:v>
                </c:pt>
                <c:pt idx="7">
                  <c:v>43580</c:v>
                </c:pt>
                <c:pt idx="8">
                  <c:v>43573</c:v>
                </c:pt>
                <c:pt idx="9">
                  <c:v>43587</c:v>
                </c:pt>
                <c:pt idx="10">
                  <c:v>43595</c:v>
                </c:pt>
              </c:numCache>
            </c:numRef>
          </c:cat>
          <c:val>
            <c:numRef>
              <c:f>'Project Timeline'!$E$5:$E$17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D-2DE9-4AB6-AE0B-C29C04376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266592"/>
        <c:axId val="333259552"/>
      </c:lineChart>
      <c:dateAx>
        <c:axId val="334266592"/>
        <c:scaling>
          <c:orientation val="minMax"/>
        </c:scaling>
        <c:delete val="0"/>
        <c:axPos val="b"/>
        <c:numFmt formatCode="[$-409]d\ mmm;@" sourceLinked="0"/>
        <c:majorTickMark val="cross"/>
        <c:minorTickMark val="in"/>
        <c:tickLblPos val="nextTo"/>
        <c:spPr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prstDash val="solid"/>
          </a:ln>
        </c:spPr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333259552"/>
        <c:crosses val="autoZero"/>
        <c:auto val="1"/>
        <c:lblOffset val="100"/>
        <c:baseTimeUnit val="days"/>
        <c:majorUnit val="7"/>
        <c:majorTimeUnit val="days"/>
        <c:minorUnit val="1"/>
        <c:minorTimeUnit val="days"/>
      </c:dateAx>
      <c:valAx>
        <c:axId val="333259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4266592"/>
        <c:crosses val="autoZero"/>
        <c:crossBetween val="midCat"/>
      </c:valAx>
      <c:valAx>
        <c:axId val="33325675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33257872"/>
        <c:crosses val="max"/>
        <c:crossBetween val="between"/>
      </c:valAx>
      <c:catAx>
        <c:axId val="333257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3256752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9607A-110F-974B-B90D-CC5AFFE5F8B7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AE8B7-5B1C-7A4A-99C2-C7D3CD44C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Novice category is claiming that all trainees are bad but they may have gotten better after studying and vice versa can be true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attendings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 necessarily have to be really good. Making that assumption is what we have not but we’re looking at getting scores from surgeons to avoid this bias.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8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criteria for success of this project that we are able to predict expert vs novice with an accuracy of 80%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4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5835-DEF8-8643-8371-83FF24B8A52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DDB54-1C86-0B43-B534-9AC692BB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0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529" y="233913"/>
            <a:ext cx="2165471" cy="703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6358" b="26585"/>
          <a:stretch/>
        </p:blipFill>
        <p:spPr>
          <a:xfrm>
            <a:off x="-300516" y="233913"/>
            <a:ext cx="3477671" cy="664306"/>
          </a:xfrm>
          <a:prstGeom prst="rect">
            <a:avLst/>
          </a:prstGeom>
        </p:spPr>
      </p:pic>
      <p:sp>
        <p:nvSpPr>
          <p:cNvPr id="22" name="Google Shape;56;p13"/>
          <p:cNvSpPr txBox="1">
            <a:spLocks/>
          </p:cNvSpPr>
          <p:nvPr/>
        </p:nvSpPr>
        <p:spPr>
          <a:xfrm>
            <a:off x="311700" y="1955013"/>
            <a:ext cx="85206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2800" b="1" dirty="0"/>
              <a:t>Objective Surgical Skill Assessment of Computer-Aided Hysterectomy Procedures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3" name="Google Shape;57;p13"/>
          <p:cNvSpPr txBox="1">
            <a:spLocks/>
          </p:cNvSpPr>
          <p:nvPr/>
        </p:nvSpPr>
        <p:spPr>
          <a:xfrm>
            <a:off x="1361600" y="3909075"/>
            <a:ext cx="2307900" cy="17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Group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lang="en-US" altLang="zh-CN" sz="1800" b="1" kern="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Student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Elif Bilgin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lang="en-US" altLang="zh-CN" sz="1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ebilgin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1@jhu.edu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60;p13"/>
          <p:cNvSpPr txBox="1"/>
          <p:nvPr/>
        </p:nvSpPr>
        <p:spPr>
          <a:xfrm>
            <a:off x="4080425" y="3909075"/>
            <a:ext cx="39408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-US" altLang="zh-CN" b="1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Mentors</a:t>
            </a:r>
            <a:endParaRPr b="1" kern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Anand</a:t>
            </a: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kern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Malpani</a:t>
            </a: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PhD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amalpan1@jhu.edu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sz="1100"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Molly O’Brien, BS</a:t>
            </a:r>
            <a:endParaRPr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62;p13"/>
          <p:cNvSpPr/>
          <p:nvPr/>
        </p:nvSpPr>
        <p:spPr>
          <a:xfrm>
            <a:off x="307050" y="3386400"/>
            <a:ext cx="8529900" cy="852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61;p13"/>
          <p:cNvSpPr txBox="1"/>
          <p:nvPr/>
        </p:nvSpPr>
        <p:spPr>
          <a:xfrm>
            <a:off x="4080425" y="5010330"/>
            <a:ext cx="4914488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11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mobrie38@jhu.edu</a:t>
            </a:r>
            <a:endParaRPr lang="en-US" sz="1100" kern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zh-CN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Clinical </a:t>
            </a:r>
            <a:r>
              <a:rPr 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Collaborator</a:t>
            </a:r>
            <a:endParaRPr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Chi </a:t>
            </a:r>
            <a:r>
              <a:rPr lang="en-US" altLang="zh-CN" kern="0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Chiung</a:t>
            </a:r>
            <a:r>
              <a:rPr lang="en-US" altLang="zh-CN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Grace Chen, MD </a:t>
            </a: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MHS (Gynecology </a:t>
            </a:r>
            <a:r>
              <a:rPr lang="en-US" altLang="zh-CN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&amp; Obstetrics)</a:t>
            </a:r>
            <a:endParaRPr lang="en-US" altLang="zh-CN"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1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157;p22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Schedule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110561"/>
              </p:ext>
            </p:extLst>
          </p:nvPr>
        </p:nvGraphicFramePr>
        <p:xfrm>
          <a:off x="311698" y="1210614"/>
          <a:ext cx="8506449" cy="5206113"/>
        </p:xfrm>
        <a:graphic>
          <a:graphicData uri="http://schemas.openxmlformats.org/drawingml/2006/table">
            <a:tbl>
              <a:tblPr/>
              <a:tblGrid>
                <a:gridCol w="1688085"/>
                <a:gridCol w="499825"/>
                <a:gridCol w="414949"/>
                <a:gridCol w="518686"/>
                <a:gridCol w="518686"/>
                <a:gridCol w="518686"/>
                <a:gridCol w="414949"/>
                <a:gridCol w="518686"/>
                <a:gridCol w="518686"/>
                <a:gridCol w="518686"/>
                <a:gridCol w="414949"/>
                <a:gridCol w="499825"/>
                <a:gridCol w="499825"/>
                <a:gridCol w="499825"/>
                <a:gridCol w="462101"/>
              </a:tblGrid>
              <a:tr h="282252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31-Jan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28-Feb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28-Mar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18-Apr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25-Apr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2-May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Become familiarized with the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data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Segment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colpotomy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step from procedure videos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Plot motion data in 3D from endoscope angle,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Create video of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3D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plot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 through user change data to collect statistics on duration of surgery per user (Attending, Trainee)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Verification of user change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Simple statistics collection (path length, duration of cautery…), identifying trends in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Implement and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apply previous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ML algorithms on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Acquire code for neural networks, fine-tune for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colpotomy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Collect skill ratings from surgeons using GEARS and RHAS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Report wrap-up and poster preparation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1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64;p23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Key dates and milestones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Project Timeline" descr="Timeline charting project details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914300"/>
              </p:ext>
            </p:extLst>
          </p:nvPr>
        </p:nvGraphicFramePr>
        <p:xfrm>
          <a:off x="81139" y="1657010"/>
          <a:ext cx="8981722" cy="3543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0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178;p25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 Plan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9;p25"/>
          <p:cNvSpPr txBox="1">
            <a:spLocks/>
          </p:cNvSpPr>
          <p:nvPr/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Weekly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meetings with mentors on Thursday mornings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altLang="zh-CN" sz="1800" b="0" i="0" u="none" strike="noStrike" kern="0" cap="none" spc="0" normalizeH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en-US" kern="0" baseline="0" dirty="0" smtClean="0">
                <a:solidFill>
                  <a:srgbClr val="595959"/>
                </a:solidFill>
              </a:rPr>
              <a:t>Set</a:t>
            </a:r>
            <a:r>
              <a:rPr lang="en-US" kern="0" dirty="0" smtClean="0">
                <a:solidFill>
                  <a:srgbClr val="595959"/>
                </a:solidFill>
              </a:rPr>
              <a:t> up a </a:t>
            </a:r>
            <a:r>
              <a:rPr lang="en-US" kern="0" dirty="0" err="1" smtClean="0">
                <a:solidFill>
                  <a:srgbClr val="595959"/>
                </a:solidFill>
              </a:rPr>
              <a:t>Git</a:t>
            </a:r>
            <a:r>
              <a:rPr lang="en-US" kern="0" dirty="0" smtClean="0">
                <a:solidFill>
                  <a:srgbClr val="595959"/>
                </a:solidFill>
              </a:rPr>
              <a:t> repository for 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3768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184;p26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Reading list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85;p26"/>
          <p:cNvSpPr txBox="1">
            <a:spLocks/>
          </p:cNvSpPr>
          <p:nvPr/>
        </p:nvSpPr>
        <p:spPr>
          <a:xfrm>
            <a:off x="311700" y="110277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b="1" u="sng" kern="0" dirty="0">
                <a:solidFill>
                  <a:srgbClr val="0070C0"/>
                </a:solidFill>
              </a:rPr>
              <a:t>Robotic Surgery Papers Regarding Hysterectomy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Malpani</a:t>
            </a:r>
            <a:r>
              <a:rPr lang="en-US" sz="1000" kern="0" dirty="0">
                <a:solidFill>
                  <a:srgbClr val="595959"/>
                </a:solidFill>
              </a:rPr>
              <a:t>, A &amp; Martinez, N &amp; </a:t>
            </a:r>
            <a:r>
              <a:rPr lang="en-US" sz="1000" kern="0" dirty="0" err="1">
                <a:solidFill>
                  <a:srgbClr val="595959"/>
                </a:solidFill>
              </a:rPr>
              <a:t>Vedula</a:t>
            </a:r>
            <a:r>
              <a:rPr lang="en-US" sz="1000" kern="0" dirty="0">
                <a:solidFill>
                  <a:srgbClr val="595959"/>
                </a:solidFill>
              </a:rPr>
              <a:t>, S &amp; Hager, G &amp; Chen, C. (2018). 17: </a:t>
            </a:r>
            <a:r>
              <a:rPr lang="en-US" sz="1000" b="1" kern="0" dirty="0">
                <a:solidFill>
                  <a:srgbClr val="595959"/>
                </a:solidFill>
              </a:rPr>
              <a:t>Automated skill classification using time and motion efficiency </a:t>
            </a:r>
            <a:r>
              <a:rPr lang="en-US" sz="1000" b="1" kern="0" dirty="0" smtClean="0">
                <a:solidFill>
                  <a:srgbClr val="595959"/>
                </a:solidFill>
              </a:rPr>
              <a:t>	metrics </a:t>
            </a:r>
            <a:r>
              <a:rPr lang="en-US" sz="1000" b="1" kern="0" dirty="0">
                <a:solidFill>
                  <a:srgbClr val="595959"/>
                </a:solidFill>
              </a:rPr>
              <a:t>in </a:t>
            </a:r>
            <a:r>
              <a:rPr lang="en-US" sz="1000" b="1" kern="0" dirty="0" smtClean="0">
                <a:solidFill>
                  <a:srgbClr val="595959"/>
                </a:solidFill>
              </a:rPr>
              <a:t>vaginal </a:t>
            </a:r>
            <a:r>
              <a:rPr lang="en-US" sz="1000" b="1" kern="0" dirty="0">
                <a:solidFill>
                  <a:srgbClr val="595959"/>
                </a:solidFill>
              </a:rPr>
              <a:t>cuff </a:t>
            </a:r>
            <a:r>
              <a:rPr lang="en-US" sz="1000" b="1" kern="0" dirty="0" smtClean="0">
                <a:solidFill>
                  <a:srgbClr val="595959"/>
                </a:solidFill>
              </a:rPr>
              <a:t>closure</a:t>
            </a:r>
            <a:r>
              <a:rPr lang="en-US" sz="1000" kern="0" dirty="0">
                <a:solidFill>
                  <a:srgbClr val="595959"/>
                </a:solidFill>
              </a:rPr>
              <a:t>. American Journal of Obstetrics and Gynecology. 218. S891-S892. 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b="1" u="sng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b="1" u="sng" kern="0" dirty="0" smtClean="0">
                <a:solidFill>
                  <a:srgbClr val="0070C0"/>
                </a:solidFill>
              </a:rPr>
              <a:t>Papers Regarding Scope of Project</a:t>
            </a:r>
            <a:endParaRPr lang="en-US" sz="1000" kern="0" noProof="0" dirty="0" smtClean="0">
              <a:solidFill>
                <a:srgbClr val="0070C0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Azari</a:t>
            </a:r>
            <a:r>
              <a:rPr lang="en-US" sz="1000" kern="0" dirty="0">
                <a:solidFill>
                  <a:srgbClr val="595959"/>
                </a:solidFill>
              </a:rPr>
              <a:t>, David P. et al. “</a:t>
            </a:r>
            <a:r>
              <a:rPr lang="en-US" sz="1000" b="1" kern="0" dirty="0">
                <a:solidFill>
                  <a:srgbClr val="595959"/>
                </a:solidFill>
              </a:rPr>
              <a:t>Modeling Surgical Technical Skill Using Expert Assessment for Automated Computer Rating</a:t>
            </a:r>
            <a:r>
              <a:rPr lang="en-US" sz="1000" kern="0" dirty="0">
                <a:solidFill>
                  <a:srgbClr val="595959"/>
                </a:solidFill>
              </a:rPr>
              <a:t>.” Annals of surgery (2017</a:t>
            </a:r>
            <a:r>
              <a:rPr lang="en-US" sz="1000" kern="0" dirty="0" smtClean="0">
                <a:solidFill>
                  <a:srgbClr val="595959"/>
                </a:solidFill>
              </a:rPr>
              <a:t>)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Ershad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Marzieh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Rege</a:t>
            </a:r>
            <a:r>
              <a:rPr lang="en-US" sz="1000" kern="0" dirty="0">
                <a:solidFill>
                  <a:srgbClr val="595959"/>
                </a:solidFill>
              </a:rPr>
              <a:t>, R &amp; </a:t>
            </a:r>
            <a:r>
              <a:rPr lang="en-US" sz="1000" kern="0" dirty="0" err="1">
                <a:solidFill>
                  <a:srgbClr val="595959"/>
                </a:solidFill>
              </a:rPr>
              <a:t>Majewicz</a:t>
            </a:r>
            <a:r>
              <a:rPr lang="en-US" sz="1000" kern="0" dirty="0">
                <a:solidFill>
                  <a:srgbClr val="595959"/>
                </a:solidFill>
              </a:rPr>
              <a:t> Fey, A. (2018). </a:t>
            </a:r>
            <a:r>
              <a:rPr lang="en-US" sz="1000" b="1" kern="0" dirty="0">
                <a:solidFill>
                  <a:srgbClr val="595959"/>
                </a:solidFill>
              </a:rPr>
              <a:t>Meaningful Assessment of Robotic Surgical Style using the Wisdom of Crowds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r>
              <a:rPr lang="en-US" sz="1000" kern="0" dirty="0" smtClean="0">
                <a:solidFill>
                  <a:srgbClr val="595959"/>
                </a:solidFill>
              </a:rPr>
              <a:t>	International Journal </a:t>
            </a:r>
            <a:r>
              <a:rPr lang="en-US" sz="1000" kern="0" dirty="0">
                <a:solidFill>
                  <a:srgbClr val="595959"/>
                </a:solidFill>
              </a:rPr>
              <a:t>of </a:t>
            </a:r>
            <a:r>
              <a:rPr lang="en-US" sz="1000" kern="0" dirty="0" smtClean="0">
                <a:solidFill>
                  <a:srgbClr val="595959"/>
                </a:solidFill>
              </a:rPr>
              <a:t>Computer </a:t>
            </a:r>
            <a:r>
              <a:rPr lang="en-US" sz="1000" kern="0" dirty="0">
                <a:solidFill>
                  <a:srgbClr val="595959"/>
                </a:solidFill>
              </a:rPr>
              <a:t>Assisted Radiology and Surgery. 13. 10.1007/s11548-018-1738-2. 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Swaroop</a:t>
            </a:r>
            <a:r>
              <a:rPr lang="en-US" sz="1000" kern="0" dirty="0" smtClean="0">
                <a:solidFill>
                  <a:srgbClr val="595959"/>
                </a:solidFill>
              </a:rPr>
              <a:t> </a:t>
            </a:r>
            <a:r>
              <a:rPr lang="en-US" sz="1000" kern="0" dirty="0" err="1">
                <a:solidFill>
                  <a:srgbClr val="595959"/>
                </a:solidFill>
              </a:rPr>
              <a:t>Vedula</a:t>
            </a:r>
            <a:r>
              <a:rPr lang="en-US" sz="1000" kern="0" dirty="0">
                <a:solidFill>
                  <a:srgbClr val="595959"/>
                </a:solidFill>
              </a:rPr>
              <a:t>, S &amp; O </a:t>
            </a:r>
            <a:r>
              <a:rPr lang="en-US" sz="1000" kern="0" dirty="0" err="1">
                <a:solidFill>
                  <a:srgbClr val="595959"/>
                </a:solidFill>
              </a:rPr>
              <a:t>Malpani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Anand</a:t>
            </a:r>
            <a:r>
              <a:rPr lang="en-US" sz="1000" kern="0" dirty="0">
                <a:solidFill>
                  <a:srgbClr val="595959"/>
                </a:solidFill>
              </a:rPr>
              <a:t> &amp; Tao, </a:t>
            </a:r>
            <a:r>
              <a:rPr lang="en-US" sz="1000" kern="0" dirty="0" err="1">
                <a:solidFill>
                  <a:srgbClr val="595959"/>
                </a:solidFill>
              </a:rPr>
              <a:t>Lingling</a:t>
            </a:r>
            <a:r>
              <a:rPr lang="en-US" sz="1000" kern="0" dirty="0">
                <a:solidFill>
                  <a:srgbClr val="595959"/>
                </a:solidFill>
              </a:rPr>
              <a:t> &amp; Chen, George &amp; Gao, </a:t>
            </a:r>
            <a:r>
              <a:rPr lang="en-US" sz="1000" kern="0" dirty="0" err="1">
                <a:solidFill>
                  <a:srgbClr val="595959"/>
                </a:solidFill>
              </a:rPr>
              <a:t>Yixin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Poddar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Piyush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Ahmidi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Narges</a:t>
            </a:r>
            <a:r>
              <a:rPr lang="en-US" sz="1000" kern="0" dirty="0">
                <a:solidFill>
                  <a:srgbClr val="595959"/>
                </a:solidFill>
              </a:rPr>
              <a:t> &amp; Paxton, </a:t>
            </a:r>
            <a:r>
              <a:rPr lang="en-US" sz="1000" kern="0" dirty="0" smtClean="0">
                <a:solidFill>
                  <a:srgbClr val="595959"/>
                </a:solidFill>
              </a:rPr>
              <a:t>Christopher </a:t>
            </a:r>
            <a:r>
              <a:rPr lang="en-US" sz="1000" kern="0" dirty="0">
                <a:solidFill>
                  <a:srgbClr val="595959"/>
                </a:solidFill>
              </a:rPr>
              <a:t>&amp; </a:t>
            </a:r>
            <a:r>
              <a:rPr lang="en-US" sz="1000" kern="0" dirty="0" smtClean="0">
                <a:solidFill>
                  <a:srgbClr val="595959"/>
                </a:solidFill>
              </a:rPr>
              <a:t>	Vidal</a:t>
            </a:r>
            <a:r>
              <a:rPr lang="en-US" sz="1000" kern="0" dirty="0">
                <a:solidFill>
                  <a:srgbClr val="595959"/>
                </a:solidFill>
              </a:rPr>
              <a:t>, René &amp; </a:t>
            </a:r>
            <a:r>
              <a:rPr lang="en-US" sz="1000" kern="0" dirty="0" smtClean="0">
                <a:solidFill>
                  <a:srgbClr val="595959"/>
                </a:solidFill>
              </a:rPr>
              <a:t>	</a:t>
            </a:r>
            <a:r>
              <a:rPr lang="en-US" sz="1000" kern="0" dirty="0" err="1" smtClean="0">
                <a:solidFill>
                  <a:srgbClr val="595959"/>
                </a:solidFill>
              </a:rPr>
              <a:t>Khudanpur</a:t>
            </a:r>
            <a:r>
              <a:rPr lang="en-US" sz="1000" kern="0" dirty="0">
                <a:solidFill>
                  <a:srgbClr val="595959"/>
                </a:solidFill>
              </a:rPr>
              <a:t>, Sanjeev &amp; Hager, Gregory &amp; </a:t>
            </a:r>
            <a:r>
              <a:rPr lang="en-US" sz="1000" kern="0" dirty="0" err="1">
                <a:solidFill>
                  <a:srgbClr val="595959"/>
                </a:solidFill>
              </a:rPr>
              <a:t>Chiung</a:t>
            </a:r>
            <a:r>
              <a:rPr lang="en-US" sz="1000" kern="0" dirty="0">
                <a:solidFill>
                  <a:srgbClr val="595959"/>
                </a:solidFill>
              </a:rPr>
              <a:t> Grace Chen, Chi. (2016). </a:t>
            </a:r>
            <a:r>
              <a:rPr lang="en-US" sz="1000" b="1" kern="0" dirty="0">
                <a:solidFill>
                  <a:srgbClr val="595959"/>
                </a:solidFill>
              </a:rPr>
              <a:t>Analysis of the </a:t>
            </a:r>
            <a:r>
              <a:rPr lang="en-US" sz="1000" b="1" kern="0" dirty="0" smtClean="0">
                <a:solidFill>
                  <a:srgbClr val="595959"/>
                </a:solidFill>
              </a:rPr>
              <a:t>Structure </a:t>
            </a:r>
            <a:r>
              <a:rPr lang="en-US" sz="1000" b="1" kern="0" dirty="0">
                <a:solidFill>
                  <a:srgbClr val="595959"/>
                </a:solidFill>
              </a:rPr>
              <a:t>of Surgical </a:t>
            </a:r>
            <a:r>
              <a:rPr lang="en-US" sz="1000" b="1" kern="0" dirty="0" smtClean="0">
                <a:solidFill>
                  <a:srgbClr val="595959"/>
                </a:solidFill>
              </a:rPr>
              <a:t>	Activity </a:t>
            </a:r>
            <a:r>
              <a:rPr lang="en-US" sz="1000" b="1" kern="0" dirty="0">
                <a:solidFill>
                  <a:srgbClr val="595959"/>
                </a:solidFill>
              </a:rPr>
              <a:t>for a </a:t>
            </a:r>
            <a:r>
              <a:rPr lang="en-US" sz="1000" b="1" kern="0" dirty="0" smtClean="0">
                <a:solidFill>
                  <a:srgbClr val="595959"/>
                </a:solidFill>
              </a:rPr>
              <a:t>Suturing </a:t>
            </a:r>
            <a:r>
              <a:rPr lang="en-US" sz="1000" b="1" kern="0" dirty="0">
                <a:solidFill>
                  <a:srgbClr val="595959"/>
                </a:solidFill>
              </a:rPr>
              <a:t>and </a:t>
            </a:r>
            <a:r>
              <a:rPr lang="en-US" sz="1000" b="1" kern="0" dirty="0" smtClean="0">
                <a:solidFill>
                  <a:srgbClr val="595959"/>
                </a:solidFill>
              </a:rPr>
              <a:t>Knot-Tying </a:t>
            </a:r>
            <a:r>
              <a:rPr lang="en-US" sz="1000" b="1" kern="0" dirty="0">
                <a:solidFill>
                  <a:srgbClr val="595959"/>
                </a:solidFill>
              </a:rPr>
              <a:t>Task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Soto</a:t>
            </a:r>
            <a:r>
              <a:rPr lang="en-US" sz="1000" kern="0" dirty="0">
                <a:solidFill>
                  <a:srgbClr val="595959"/>
                </a:solidFill>
              </a:rPr>
              <a:t>, Enrique &amp; Lo, </a:t>
            </a:r>
            <a:r>
              <a:rPr lang="en-US" sz="1000" kern="0" dirty="0" err="1">
                <a:solidFill>
                  <a:srgbClr val="595959"/>
                </a:solidFill>
              </a:rPr>
              <a:t>Yungtai</a:t>
            </a:r>
            <a:r>
              <a:rPr lang="en-US" sz="1000" kern="0" dirty="0">
                <a:solidFill>
                  <a:srgbClr val="595959"/>
                </a:solidFill>
              </a:rPr>
              <a:t> &amp; Friedman, Kathryn &amp; Soto, Carlos &amp; </a:t>
            </a:r>
            <a:r>
              <a:rPr lang="en-US" sz="1000" kern="0" dirty="0" err="1">
                <a:solidFill>
                  <a:srgbClr val="595959"/>
                </a:solidFill>
              </a:rPr>
              <a:t>Nezhat</a:t>
            </a:r>
            <a:r>
              <a:rPr lang="en-US" sz="1000" kern="0" dirty="0">
                <a:solidFill>
                  <a:srgbClr val="595959"/>
                </a:solidFill>
              </a:rPr>
              <a:t>, Farr &amp; Chuang, Linus &amp; </a:t>
            </a:r>
            <a:r>
              <a:rPr lang="en-US" sz="1000" kern="0" dirty="0" err="1">
                <a:solidFill>
                  <a:srgbClr val="595959"/>
                </a:solidFill>
              </a:rPr>
              <a:t>Gretz</a:t>
            </a:r>
            <a:r>
              <a:rPr lang="en-US" sz="1000" kern="0" dirty="0">
                <a:solidFill>
                  <a:srgbClr val="595959"/>
                </a:solidFill>
              </a:rPr>
              <a:t>, Herbert. (2011). </a:t>
            </a:r>
            <a:r>
              <a:rPr lang="en-US" sz="1000" b="1" kern="0" dirty="0">
                <a:solidFill>
                  <a:srgbClr val="595959"/>
                </a:solidFill>
              </a:rPr>
              <a:t>Total </a:t>
            </a:r>
            <a:r>
              <a:rPr lang="en-US" sz="1000" b="1" kern="0" dirty="0" smtClean="0">
                <a:solidFill>
                  <a:srgbClr val="595959"/>
                </a:solidFill>
              </a:rPr>
              <a:t>laparoscopic 	hysterectomy </a:t>
            </a:r>
            <a:r>
              <a:rPr lang="en-US" sz="1000" b="1" kern="0" dirty="0">
                <a:solidFill>
                  <a:srgbClr val="595959"/>
                </a:solidFill>
              </a:rPr>
              <a:t>versus </a:t>
            </a:r>
            <a:r>
              <a:rPr lang="en-US" sz="1000" b="1" kern="0" dirty="0" smtClean="0">
                <a:solidFill>
                  <a:srgbClr val="595959"/>
                </a:solidFill>
              </a:rPr>
              <a:t>da </a:t>
            </a:r>
            <a:r>
              <a:rPr lang="en-US" sz="1000" b="1" kern="0" dirty="0">
                <a:solidFill>
                  <a:srgbClr val="595959"/>
                </a:solidFill>
              </a:rPr>
              <a:t>Vinci robotic hysterectomy: Is using the robot beneficial?. </a:t>
            </a:r>
            <a:r>
              <a:rPr lang="en-US" sz="1000" kern="0" dirty="0">
                <a:solidFill>
                  <a:srgbClr val="595959"/>
                </a:solidFill>
              </a:rPr>
              <a:t>Journal of gynecologic </a:t>
            </a:r>
            <a:r>
              <a:rPr lang="en-US" sz="1000" kern="0" dirty="0" smtClean="0">
                <a:solidFill>
                  <a:srgbClr val="595959"/>
                </a:solidFill>
              </a:rPr>
              <a:t>oncology</a:t>
            </a:r>
            <a:r>
              <a:rPr lang="en-US" sz="1000" kern="0" dirty="0">
                <a:solidFill>
                  <a:srgbClr val="595959"/>
                </a:solidFill>
              </a:rPr>
              <a:t>. 22. </a:t>
            </a:r>
            <a:r>
              <a:rPr lang="en-US" sz="1000" kern="0" dirty="0" smtClean="0">
                <a:solidFill>
                  <a:srgbClr val="595959"/>
                </a:solidFill>
              </a:rPr>
              <a:t>253-	9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r>
              <a:rPr lang="en-US" sz="1000" kern="0" dirty="0" smtClean="0">
                <a:solidFill>
                  <a:srgbClr val="595959"/>
                </a:solidFill>
              </a:rPr>
              <a:t>10.3802/jgo.2011.22.4.253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Poddar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Piyush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Ahmidi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Narges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Swaroop</a:t>
            </a:r>
            <a:r>
              <a:rPr lang="en-US" sz="1000" kern="0" dirty="0">
                <a:solidFill>
                  <a:srgbClr val="595959"/>
                </a:solidFill>
              </a:rPr>
              <a:t> </a:t>
            </a:r>
            <a:r>
              <a:rPr lang="en-US" sz="1000" kern="0" dirty="0" err="1">
                <a:solidFill>
                  <a:srgbClr val="595959"/>
                </a:solidFill>
              </a:rPr>
              <a:t>Vedula</a:t>
            </a:r>
            <a:r>
              <a:rPr lang="en-US" sz="1000" kern="0" dirty="0">
                <a:solidFill>
                  <a:srgbClr val="595959"/>
                </a:solidFill>
              </a:rPr>
              <a:t>, S &amp; Ishii, Lisa &amp; Hager, Gregory &amp; Ishii, Masaru. (2014). </a:t>
            </a:r>
            <a:r>
              <a:rPr lang="en-US" sz="1000" b="1" kern="0" dirty="0">
                <a:solidFill>
                  <a:srgbClr val="595959"/>
                </a:solidFill>
              </a:rPr>
              <a:t>Automated Objective </a:t>
            </a:r>
            <a:r>
              <a:rPr lang="en-US" sz="1000" b="1" kern="0" dirty="0" smtClean="0">
                <a:solidFill>
                  <a:srgbClr val="595959"/>
                </a:solidFill>
              </a:rPr>
              <a:t>Surgical </a:t>
            </a:r>
            <a:r>
              <a:rPr lang="en-US" sz="1000" b="1" kern="0" dirty="0">
                <a:solidFill>
                  <a:srgbClr val="595959"/>
                </a:solidFill>
              </a:rPr>
              <a:t>Skill </a:t>
            </a:r>
            <a:r>
              <a:rPr lang="en-US" sz="1000" b="1" kern="0" dirty="0" smtClean="0">
                <a:solidFill>
                  <a:srgbClr val="595959"/>
                </a:solidFill>
              </a:rPr>
              <a:t>	Assessment </a:t>
            </a:r>
            <a:r>
              <a:rPr lang="en-US" sz="1000" b="1" kern="0" dirty="0">
                <a:solidFill>
                  <a:srgbClr val="595959"/>
                </a:solidFill>
              </a:rPr>
              <a:t>in the </a:t>
            </a:r>
            <a:r>
              <a:rPr lang="en-US" sz="1000" b="1" kern="0" dirty="0" smtClean="0">
                <a:solidFill>
                  <a:srgbClr val="595959"/>
                </a:solidFill>
              </a:rPr>
              <a:t>Operating </a:t>
            </a:r>
            <a:r>
              <a:rPr lang="en-US" sz="1000" b="1" kern="0" dirty="0">
                <a:solidFill>
                  <a:srgbClr val="595959"/>
                </a:solidFill>
              </a:rPr>
              <a:t>Room Using Unstructured Tool Motion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</a:t>
            </a:r>
            <a:r>
              <a:rPr lang="en-US" sz="1000" kern="0" dirty="0" smtClean="0">
                <a:solidFill>
                  <a:srgbClr val="595959"/>
                </a:solidFill>
              </a:rPr>
              <a:t>assisted </a:t>
            </a:r>
            <a:r>
              <a:rPr lang="en-US" sz="1000" kern="0" dirty="0">
                <a:solidFill>
                  <a:srgbClr val="595959"/>
                </a:solidFill>
              </a:rPr>
              <a:t>radiology and </a:t>
            </a:r>
            <a:r>
              <a:rPr lang="en-US" sz="1000" kern="0" dirty="0" smtClean="0">
                <a:solidFill>
                  <a:srgbClr val="595959"/>
                </a:solidFill>
              </a:rPr>
              <a:t>	surgery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Zhang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Yetong</a:t>
            </a:r>
            <a:r>
              <a:rPr lang="en-US" sz="1000" kern="0" dirty="0">
                <a:solidFill>
                  <a:srgbClr val="595959"/>
                </a:solidFill>
              </a:rPr>
              <a:t> &amp; Law, </a:t>
            </a:r>
            <a:r>
              <a:rPr lang="en-US" sz="1000" kern="0" dirty="0" err="1">
                <a:solidFill>
                  <a:srgbClr val="595959"/>
                </a:solidFill>
              </a:rPr>
              <a:t>Hei</a:t>
            </a:r>
            <a:r>
              <a:rPr lang="en-US" sz="1000" kern="0" dirty="0">
                <a:solidFill>
                  <a:srgbClr val="595959"/>
                </a:solidFill>
              </a:rPr>
              <a:t> &amp; Kim, Tae-Kyung &amp; Miller, David &amp; </a:t>
            </a:r>
            <a:r>
              <a:rPr lang="en-US" sz="1000" kern="0" dirty="0" err="1">
                <a:solidFill>
                  <a:srgbClr val="595959"/>
                </a:solidFill>
              </a:rPr>
              <a:t>Montie</a:t>
            </a:r>
            <a:r>
              <a:rPr lang="en-US" sz="1000" kern="0" dirty="0">
                <a:solidFill>
                  <a:srgbClr val="595959"/>
                </a:solidFill>
              </a:rPr>
              <a:t>, James &amp; Deng, </a:t>
            </a:r>
            <a:r>
              <a:rPr lang="en-US" sz="1000" kern="0" dirty="0" err="1">
                <a:solidFill>
                  <a:srgbClr val="595959"/>
                </a:solidFill>
              </a:rPr>
              <a:t>Jia</a:t>
            </a:r>
            <a:r>
              <a:rPr lang="en-US" sz="1000" kern="0" dirty="0">
                <a:solidFill>
                  <a:srgbClr val="595959"/>
                </a:solidFill>
              </a:rPr>
              <a:t> &amp; Ghani, </a:t>
            </a:r>
            <a:r>
              <a:rPr lang="en-US" sz="1000" kern="0" dirty="0" err="1">
                <a:solidFill>
                  <a:srgbClr val="595959"/>
                </a:solidFill>
              </a:rPr>
              <a:t>Khurshid</a:t>
            </a:r>
            <a:r>
              <a:rPr lang="en-US" sz="1000" kern="0" dirty="0">
                <a:solidFill>
                  <a:srgbClr val="595959"/>
                </a:solidFill>
              </a:rPr>
              <a:t> &amp; the Michigan Urological Surgery </a:t>
            </a:r>
            <a:r>
              <a:rPr lang="en-US" sz="1000" kern="0" dirty="0" smtClean="0">
                <a:solidFill>
                  <a:srgbClr val="595959"/>
                </a:solidFill>
              </a:rPr>
              <a:t>	Improvement </a:t>
            </a:r>
            <a:r>
              <a:rPr lang="en-US" sz="1000" kern="0" dirty="0">
                <a:solidFill>
                  <a:srgbClr val="595959"/>
                </a:solidFill>
              </a:rPr>
              <a:t>Collaborative, for. (2018). </a:t>
            </a:r>
            <a:r>
              <a:rPr lang="en-US" sz="1000" b="1" kern="0" dirty="0" smtClean="0">
                <a:solidFill>
                  <a:srgbClr val="595959"/>
                </a:solidFill>
              </a:rPr>
              <a:t>Surgeon Technical Skill Assessment Using Computer Vision-Based Analysis</a:t>
            </a:r>
            <a:r>
              <a:rPr lang="en-US" sz="1000" kern="0" dirty="0" smtClean="0">
                <a:solidFill>
                  <a:srgbClr val="595959"/>
                </a:solidFill>
              </a:rPr>
              <a:t>. </a:t>
            </a:r>
            <a:r>
              <a:rPr lang="en-US" sz="1000" kern="0" dirty="0">
                <a:solidFill>
                  <a:srgbClr val="595959"/>
                </a:solidFill>
              </a:rPr>
              <a:t>The </a:t>
            </a:r>
            <a:r>
              <a:rPr lang="en-US" sz="1000" kern="0" dirty="0" smtClean="0">
                <a:solidFill>
                  <a:srgbClr val="595959"/>
                </a:solidFill>
              </a:rPr>
              <a:t>	Journal </a:t>
            </a:r>
            <a:r>
              <a:rPr lang="en-US" sz="1000" kern="0" dirty="0">
                <a:solidFill>
                  <a:srgbClr val="595959"/>
                </a:solidFill>
              </a:rPr>
              <a:t>of </a:t>
            </a:r>
            <a:r>
              <a:rPr lang="en-US" sz="1000" kern="0" dirty="0" smtClean="0">
                <a:solidFill>
                  <a:srgbClr val="595959"/>
                </a:solidFill>
              </a:rPr>
              <a:t>Urology</a:t>
            </a:r>
            <a:r>
              <a:rPr lang="en-US" sz="1000" kern="0" dirty="0">
                <a:solidFill>
                  <a:srgbClr val="595959"/>
                </a:solidFill>
              </a:rPr>
              <a:t>.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noProof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b="1" u="sng" kern="0" noProof="0" dirty="0" smtClean="0">
                <a:solidFill>
                  <a:srgbClr val="0070C0"/>
                </a:solidFill>
              </a:rPr>
              <a:t>Machine Learning Papers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Malpani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Anand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Swaroop</a:t>
            </a:r>
            <a:r>
              <a:rPr lang="en-US" sz="1000" kern="0" dirty="0">
                <a:solidFill>
                  <a:srgbClr val="595959"/>
                </a:solidFill>
              </a:rPr>
              <a:t> </a:t>
            </a:r>
            <a:r>
              <a:rPr lang="en-US" sz="1000" kern="0" dirty="0" err="1">
                <a:solidFill>
                  <a:srgbClr val="595959"/>
                </a:solidFill>
              </a:rPr>
              <a:t>Vedula</a:t>
            </a:r>
            <a:r>
              <a:rPr lang="en-US" sz="1000" kern="0" dirty="0">
                <a:solidFill>
                  <a:srgbClr val="595959"/>
                </a:solidFill>
              </a:rPr>
              <a:t>, S &amp; </a:t>
            </a:r>
            <a:r>
              <a:rPr lang="en-US" sz="1000" kern="0" dirty="0" err="1">
                <a:solidFill>
                  <a:srgbClr val="595959"/>
                </a:solidFill>
              </a:rPr>
              <a:t>Chiung</a:t>
            </a:r>
            <a:r>
              <a:rPr lang="en-US" sz="1000" kern="0" dirty="0">
                <a:solidFill>
                  <a:srgbClr val="595959"/>
                </a:solidFill>
              </a:rPr>
              <a:t> Grace Chen, Chi &amp; Hager, Gregory. (2015). </a:t>
            </a:r>
            <a:r>
              <a:rPr lang="en-US" sz="1000" b="1" kern="0" dirty="0">
                <a:solidFill>
                  <a:srgbClr val="595959"/>
                </a:solidFill>
              </a:rPr>
              <a:t>A study of crowdsourced segment-level </a:t>
            </a:r>
            <a:r>
              <a:rPr lang="en-US" sz="1000" b="1" kern="0" dirty="0" smtClean="0">
                <a:solidFill>
                  <a:srgbClr val="595959"/>
                </a:solidFill>
              </a:rPr>
              <a:t>surgical 	skill assessment </a:t>
            </a:r>
            <a:r>
              <a:rPr lang="en-US" sz="1000" b="1" kern="0" dirty="0">
                <a:solidFill>
                  <a:srgbClr val="595959"/>
                </a:solidFill>
              </a:rPr>
              <a:t>using pairwise rankings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assisted radiology and surgery.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Zia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Aneeq</a:t>
            </a:r>
            <a:r>
              <a:rPr lang="en-US" sz="1000" kern="0" dirty="0">
                <a:solidFill>
                  <a:srgbClr val="595959"/>
                </a:solidFill>
              </a:rPr>
              <a:t> &amp; Essa, Irfan. (2017). </a:t>
            </a:r>
            <a:r>
              <a:rPr lang="en-US" sz="1000" b="1" kern="0" dirty="0">
                <a:solidFill>
                  <a:srgbClr val="595959"/>
                </a:solidFill>
              </a:rPr>
              <a:t>Automated Surgical Skill Assessment in RMIS Training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Assisted </a:t>
            </a:r>
            <a:r>
              <a:rPr lang="en-US" sz="1000" kern="0" dirty="0" smtClean="0">
                <a:solidFill>
                  <a:srgbClr val="595959"/>
                </a:solidFill>
              </a:rPr>
              <a:t>Radiology 	and Surgery</a:t>
            </a:r>
            <a:r>
              <a:rPr lang="en-US" sz="1000" kern="0" dirty="0">
                <a:solidFill>
                  <a:srgbClr val="595959"/>
                </a:solidFill>
              </a:rPr>
              <a:t>. 13.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err="1" smtClean="0">
                <a:solidFill>
                  <a:srgbClr val="595959"/>
                </a:solidFill>
              </a:rPr>
              <a:t>Vedula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Satyanarayana</a:t>
            </a:r>
            <a:r>
              <a:rPr lang="en-US" sz="1000" kern="0" dirty="0">
                <a:solidFill>
                  <a:srgbClr val="595959"/>
                </a:solidFill>
              </a:rPr>
              <a:t> S et al. “</a:t>
            </a:r>
            <a:r>
              <a:rPr lang="en-US" sz="1000" b="1" kern="0" dirty="0">
                <a:solidFill>
                  <a:srgbClr val="595959"/>
                </a:solidFill>
              </a:rPr>
              <a:t>Objective Assessment of Surgical Technical Skill and Competency in the Operating Room</a:t>
            </a:r>
            <a:r>
              <a:rPr lang="en-US" sz="1000" kern="0" dirty="0">
                <a:solidFill>
                  <a:srgbClr val="595959"/>
                </a:solidFill>
              </a:rPr>
              <a:t>.” Annual </a:t>
            </a:r>
            <a:r>
              <a:rPr lang="en-US" sz="1000" kern="0" dirty="0" smtClean="0">
                <a:solidFill>
                  <a:srgbClr val="595959"/>
                </a:solidFill>
              </a:rPr>
              <a:t>review </a:t>
            </a:r>
            <a:r>
              <a:rPr lang="en-US" sz="1000" kern="0" dirty="0">
                <a:solidFill>
                  <a:srgbClr val="595959"/>
                </a:solidFill>
              </a:rPr>
              <a:t>of </a:t>
            </a:r>
            <a:r>
              <a:rPr lang="en-US" sz="1000" kern="0" dirty="0" smtClean="0">
                <a:solidFill>
                  <a:srgbClr val="595959"/>
                </a:solidFill>
              </a:rPr>
              <a:t>	biomedical </a:t>
            </a:r>
            <a:r>
              <a:rPr lang="en-US" sz="1000" kern="0" dirty="0">
                <a:solidFill>
                  <a:srgbClr val="595959"/>
                </a:solidFill>
              </a:rPr>
              <a:t>engineering </a:t>
            </a:r>
            <a:r>
              <a:rPr lang="en-US" sz="1000" kern="0" dirty="0" smtClean="0">
                <a:solidFill>
                  <a:srgbClr val="595959"/>
                </a:solidFill>
              </a:rPr>
              <a:t>19 </a:t>
            </a:r>
            <a:r>
              <a:rPr lang="en-US" sz="1000" kern="0" dirty="0">
                <a:solidFill>
                  <a:srgbClr val="595959"/>
                </a:solidFill>
              </a:rPr>
              <a:t>(2017): 301-325 </a:t>
            </a:r>
            <a:r>
              <a:rPr lang="en-US" sz="1000" kern="0" dirty="0" smtClean="0">
                <a:solidFill>
                  <a:srgbClr val="595959"/>
                </a:solidFill>
              </a:rPr>
              <a:t>.</a:t>
            </a: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Krishnan</a:t>
            </a:r>
            <a:r>
              <a:rPr lang="en-US" sz="1000" kern="0" dirty="0">
                <a:solidFill>
                  <a:srgbClr val="595959"/>
                </a:solidFill>
              </a:rPr>
              <a:t>, Sanjay &amp; Garg, </a:t>
            </a:r>
            <a:r>
              <a:rPr lang="en-US" sz="1000" kern="0" dirty="0" err="1">
                <a:solidFill>
                  <a:srgbClr val="595959"/>
                </a:solidFill>
              </a:rPr>
              <a:t>Animesh</a:t>
            </a:r>
            <a:r>
              <a:rPr lang="en-US" sz="1000" kern="0" dirty="0">
                <a:solidFill>
                  <a:srgbClr val="595959"/>
                </a:solidFill>
              </a:rPr>
              <a:t> &amp; </a:t>
            </a:r>
            <a:r>
              <a:rPr lang="en-US" sz="1000" kern="0" dirty="0" err="1">
                <a:solidFill>
                  <a:srgbClr val="595959"/>
                </a:solidFill>
              </a:rPr>
              <a:t>Patil</a:t>
            </a:r>
            <a:r>
              <a:rPr lang="en-US" sz="1000" kern="0" dirty="0">
                <a:solidFill>
                  <a:srgbClr val="595959"/>
                </a:solidFill>
              </a:rPr>
              <a:t>, </a:t>
            </a:r>
            <a:r>
              <a:rPr lang="en-US" sz="1000" kern="0" dirty="0" err="1">
                <a:solidFill>
                  <a:srgbClr val="595959"/>
                </a:solidFill>
              </a:rPr>
              <a:t>Sachin</a:t>
            </a:r>
            <a:r>
              <a:rPr lang="en-US" sz="1000" kern="0" dirty="0">
                <a:solidFill>
                  <a:srgbClr val="595959"/>
                </a:solidFill>
              </a:rPr>
              <a:t> &amp; Lea, Colin &amp; Hager, Gregory &amp; </a:t>
            </a:r>
            <a:r>
              <a:rPr lang="en-US" sz="1000" kern="0" dirty="0" err="1">
                <a:solidFill>
                  <a:srgbClr val="595959"/>
                </a:solidFill>
              </a:rPr>
              <a:t>Abbeel</a:t>
            </a:r>
            <a:r>
              <a:rPr lang="en-US" sz="1000" kern="0" dirty="0">
                <a:solidFill>
                  <a:srgbClr val="595959"/>
                </a:solidFill>
              </a:rPr>
              <a:t>, Pieter &amp; Goldberg, Kenneth. (2017). </a:t>
            </a:r>
            <a:r>
              <a:rPr lang="en-US" sz="1000" b="1" kern="0" dirty="0">
                <a:solidFill>
                  <a:srgbClr val="595959"/>
                </a:solidFill>
              </a:rPr>
              <a:t>Transition state </a:t>
            </a:r>
            <a:r>
              <a:rPr lang="en-US" sz="1000" b="1" kern="0" dirty="0" smtClean="0">
                <a:solidFill>
                  <a:srgbClr val="595959"/>
                </a:solidFill>
              </a:rPr>
              <a:t>	clustering</a:t>
            </a:r>
            <a:r>
              <a:rPr lang="en-US" sz="1000" b="1" kern="0" dirty="0">
                <a:solidFill>
                  <a:srgbClr val="595959"/>
                </a:solidFill>
              </a:rPr>
              <a:t>: </a:t>
            </a:r>
            <a:r>
              <a:rPr lang="en-US" sz="1000" b="1" kern="0" dirty="0" smtClean="0">
                <a:solidFill>
                  <a:srgbClr val="595959"/>
                </a:solidFill>
              </a:rPr>
              <a:t>Unsupervised </a:t>
            </a:r>
            <a:r>
              <a:rPr lang="en-US" sz="1000" b="1" kern="0" dirty="0">
                <a:solidFill>
                  <a:srgbClr val="595959"/>
                </a:solidFill>
              </a:rPr>
              <a:t>surgical trajectory segmentation for robot learning</a:t>
            </a:r>
            <a:r>
              <a:rPr lang="en-US" sz="1000" kern="0" dirty="0">
                <a:solidFill>
                  <a:srgbClr val="595959"/>
                </a:solidFill>
              </a:rPr>
              <a:t>. The International Journal of Robotics Research.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None/>
              <a:defRPr/>
            </a:pPr>
            <a:endParaRPr lang="en-US" sz="10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67;p14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Background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8;p14"/>
          <p:cNvSpPr txBox="1">
            <a:spLocks/>
          </p:cNvSpPr>
          <p:nvPr/>
        </p:nvSpPr>
        <p:spPr>
          <a:xfrm>
            <a:off x="645900" y="1378383"/>
            <a:ext cx="8098800" cy="212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altLang="zh-CN" kern="0" dirty="0">
                <a:solidFill>
                  <a:srgbClr val="595959"/>
                </a:solidFill>
              </a:rPr>
              <a:t>Technological developments are enabling capture and analysis of larger amounts of complex surgical </a:t>
            </a:r>
            <a:r>
              <a:rPr lang="en-US" altLang="zh-CN" kern="0" dirty="0" smtClean="0">
                <a:solidFill>
                  <a:srgbClr val="595959"/>
                </a:solidFill>
              </a:rPr>
              <a:t>data</a:t>
            </a:r>
            <a:r>
              <a:rPr lang="mr-IN" altLang="zh-CN" kern="0" dirty="0" smtClean="0">
                <a:solidFill>
                  <a:srgbClr val="595959"/>
                </a:solidFill>
              </a:rPr>
              <a:t>…</a:t>
            </a:r>
            <a:r>
              <a:rPr lang="en-US" altLang="zh-CN" kern="0" dirty="0" smtClean="0">
                <a:solidFill>
                  <a:srgbClr val="595959"/>
                </a:solidFill>
              </a:rPr>
              <a:t>[This] </a:t>
            </a:r>
            <a:r>
              <a:rPr lang="en-US" altLang="zh-CN" kern="0" dirty="0">
                <a:solidFill>
                  <a:srgbClr val="595959"/>
                </a:solidFill>
              </a:rPr>
              <a:t>allows for the objective computer-aided technical skill evaluation for scalable, accurate assessment; individualized feedback, and automated coaching</a:t>
            </a:r>
            <a:r>
              <a:rPr lang="en-US" altLang="zh-CN" kern="0" dirty="0" smtClean="0">
                <a:solidFill>
                  <a:srgbClr val="595959"/>
                </a:solidFill>
              </a:rPr>
              <a:t>.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”*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</a:pPr>
            <a:endParaRPr lang="en-US" altLang="zh-CN" kern="0" dirty="0">
              <a:solidFill>
                <a:srgbClr val="595959"/>
              </a:solidFill>
            </a:endParaRPr>
          </a:p>
          <a:p>
            <a:pPr>
              <a:buClr>
                <a:srgbClr val="595959"/>
              </a:buClr>
            </a:pPr>
            <a:r>
              <a:rPr lang="en-US" altLang="zh-CN" kern="0" dirty="0">
                <a:solidFill>
                  <a:srgbClr val="595959"/>
                </a:solidFill>
              </a:rPr>
              <a:t>T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ability to objectively assess the skill </a:t>
            </a:r>
            <a:r>
              <a:rPr lang="en-US" altLang="zh-CN" kern="0" dirty="0" smtClean="0">
                <a:solidFill>
                  <a:srgbClr val="595959"/>
                </a:solidFill>
              </a:rPr>
              <a:t>level 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surgeons is critical for training future surgeons. 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305" y="6000749"/>
            <a:ext cx="8184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kern="0" dirty="0" smtClean="0">
                <a:solidFill>
                  <a:srgbClr val="595959"/>
                </a:solidFill>
              </a:rPr>
              <a:t>*</a:t>
            </a:r>
            <a:r>
              <a:rPr lang="en-US" sz="800" kern="0" dirty="0" err="1" smtClean="0">
                <a:solidFill>
                  <a:srgbClr val="595959"/>
                </a:solidFill>
              </a:rPr>
              <a:t>Swaroop</a:t>
            </a:r>
            <a:r>
              <a:rPr lang="en-US" sz="800" kern="0" dirty="0" smtClean="0">
                <a:solidFill>
                  <a:srgbClr val="595959"/>
                </a:solidFill>
              </a:rPr>
              <a:t> </a:t>
            </a:r>
            <a:r>
              <a:rPr lang="en-US" sz="800" kern="0" dirty="0" err="1">
                <a:solidFill>
                  <a:srgbClr val="595959"/>
                </a:solidFill>
              </a:rPr>
              <a:t>Vedula</a:t>
            </a:r>
            <a:r>
              <a:rPr lang="en-US" sz="800" kern="0" dirty="0">
                <a:solidFill>
                  <a:srgbClr val="595959"/>
                </a:solidFill>
              </a:rPr>
              <a:t>, S &amp; O </a:t>
            </a:r>
            <a:r>
              <a:rPr lang="en-US" sz="800" kern="0" dirty="0" err="1">
                <a:solidFill>
                  <a:srgbClr val="595959"/>
                </a:solidFill>
              </a:rPr>
              <a:t>Malpani</a:t>
            </a:r>
            <a:r>
              <a:rPr lang="en-US" sz="800" kern="0" dirty="0">
                <a:solidFill>
                  <a:srgbClr val="595959"/>
                </a:solidFill>
              </a:rPr>
              <a:t>, </a:t>
            </a:r>
            <a:r>
              <a:rPr lang="en-US" sz="800" kern="0" dirty="0" err="1">
                <a:solidFill>
                  <a:srgbClr val="595959"/>
                </a:solidFill>
              </a:rPr>
              <a:t>Anand</a:t>
            </a:r>
            <a:r>
              <a:rPr lang="en-US" sz="800" kern="0" dirty="0">
                <a:solidFill>
                  <a:srgbClr val="595959"/>
                </a:solidFill>
              </a:rPr>
              <a:t> &amp; Tao, </a:t>
            </a:r>
            <a:r>
              <a:rPr lang="en-US" sz="800" kern="0" dirty="0" err="1">
                <a:solidFill>
                  <a:srgbClr val="595959"/>
                </a:solidFill>
              </a:rPr>
              <a:t>Lingling</a:t>
            </a:r>
            <a:r>
              <a:rPr lang="en-US" sz="800" kern="0" dirty="0">
                <a:solidFill>
                  <a:srgbClr val="595959"/>
                </a:solidFill>
              </a:rPr>
              <a:t> &amp; Chen, George &amp; Gao, </a:t>
            </a:r>
            <a:r>
              <a:rPr lang="en-US" sz="800" kern="0" dirty="0" err="1">
                <a:solidFill>
                  <a:srgbClr val="595959"/>
                </a:solidFill>
              </a:rPr>
              <a:t>Yixin</a:t>
            </a:r>
            <a:r>
              <a:rPr lang="en-US" sz="800" kern="0" dirty="0">
                <a:solidFill>
                  <a:srgbClr val="595959"/>
                </a:solidFill>
              </a:rPr>
              <a:t> &amp; </a:t>
            </a:r>
            <a:r>
              <a:rPr lang="en-US" sz="800" kern="0" dirty="0" err="1">
                <a:solidFill>
                  <a:srgbClr val="595959"/>
                </a:solidFill>
              </a:rPr>
              <a:t>Poddar</a:t>
            </a:r>
            <a:r>
              <a:rPr lang="en-US" sz="800" kern="0" dirty="0">
                <a:solidFill>
                  <a:srgbClr val="595959"/>
                </a:solidFill>
              </a:rPr>
              <a:t>, </a:t>
            </a:r>
            <a:r>
              <a:rPr lang="en-US" sz="800" kern="0" dirty="0" err="1">
                <a:solidFill>
                  <a:srgbClr val="595959"/>
                </a:solidFill>
              </a:rPr>
              <a:t>Piyush</a:t>
            </a:r>
            <a:r>
              <a:rPr lang="en-US" sz="800" kern="0" dirty="0">
                <a:solidFill>
                  <a:srgbClr val="595959"/>
                </a:solidFill>
              </a:rPr>
              <a:t> &amp; </a:t>
            </a:r>
            <a:r>
              <a:rPr lang="en-US" sz="800" kern="0" dirty="0" err="1">
                <a:solidFill>
                  <a:srgbClr val="595959"/>
                </a:solidFill>
              </a:rPr>
              <a:t>Ahmidi</a:t>
            </a:r>
            <a:r>
              <a:rPr lang="en-US" sz="800" kern="0" dirty="0">
                <a:solidFill>
                  <a:srgbClr val="595959"/>
                </a:solidFill>
              </a:rPr>
              <a:t>, </a:t>
            </a:r>
            <a:r>
              <a:rPr lang="en-US" sz="800" kern="0" dirty="0" err="1">
                <a:solidFill>
                  <a:srgbClr val="595959"/>
                </a:solidFill>
              </a:rPr>
              <a:t>Narges</a:t>
            </a:r>
            <a:r>
              <a:rPr lang="en-US" sz="800" kern="0" dirty="0">
                <a:solidFill>
                  <a:srgbClr val="595959"/>
                </a:solidFill>
              </a:rPr>
              <a:t> &amp; Paxton, </a:t>
            </a:r>
            <a:r>
              <a:rPr lang="en-US" sz="800" kern="0" dirty="0" smtClean="0">
                <a:solidFill>
                  <a:srgbClr val="595959"/>
                </a:solidFill>
              </a:rPr>
              <a:t> Christopher </a:t>
            </a:r>
            <a:r>
              <a:rPr lang="en-US" sz="800" kern="0" dirty="0">
                <a:solidFill>
                  <a:srgbClr val="595959"/>
                </a:solidFill>
              </a:rPr>
              <a:t>&amp; Vidal, René &amp; </a:t>
            </a:r>
            <a:r>
              <a:rPr lang="en-US" sz="800" kern="0" dirty="0" err="1">
                <a:solidFill>
                  <a:srgbClr val="595959"/>
                </a:solidFill>
              </a:rPr>
              <a:t>Khudanpur</a:t>
            </a:r>
            <a:r>
              <a:rPr lang="en-US" sz="800" kern="0" dirty="0">
                <a:solidFill>
                  <a:srgbClr val="595959"/>
                </a:solidFill>
              </a:rPr>
              <a:t>, Sanjeev &amp; </a:t>
            </a:r>
            <a:r>
              <a:rPr lang="en-US" sz="800" kern="0" dirty="0" smtClean="0">
                <a:solidFill>
                  <a:srgbClr val="595959"/>
                </a:solidFill>
              </a:rPr>
              <a:t>Hager, Gregory </a:t>
            </a:r>
            <a:r>
              <a:rPr lang="en-US" sz="800" kern="0" dirty="0">
                <a:solidFill>
                  <a:srgbClr val="595959"/>
                </a:solidFill>
              </a:rPr>
              <a:t>&amp; </a:t>
            </a:r>
            <a:r>
              <a:rPr lang="en-US" sz="800" kern="0" dirty="0" err="1">
                <a:solidFill>
                  <a:srgbClr val="595959"/>
                </a:solidFill>
              </a:rPr>
              <a:t>Chiung</a:t>
            </a:r>
            <a:r>
              <a:rPr lang="en-US" sz="800" kern="0" dirty="0">
                <a:solidFill>
                  <a:srgbClr val="595959"/>
                </a:solidFill>
              </a:rPr>
              <a:t> Grace Chen, Chi. (2016). Analysis of the </a:t>
            </a:r>
            <a:r>
              <a:rPr lang="en-US" sz="800" kern="0" dirty="0" smtClean="0">
                <a:solidFill>
                  <a:srgbClr val="595959"/>
                </a:solidFill>
              </a:rPr>
              <a:t>Structure </a:t>
            </a:r>
            <a:r>
              <a:rPr lang="en-US" sz="800" kern="0" dirty="0">
                <a:solidFill>
                  <a:srgbClr val="595959"/>
                </a:solidFill>
              </a:rPr>
              <a:t>of Surgical Activity for a Suturing and Knot-Tying Task.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35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83;p15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Hysterectomy Procedure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159" y="6220435"/>
            <a:ext cx="20265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20x Speed - Video provided by mentor</a:t>
            </a:r>
            <a:endParaRPr lang="en-US" sz="900" b="1" dirty="0"/>
          </a:p>
        </p:txBody>
      </p:sp>
      <p:pic>
        <p:nvPicPr>
          <p:cNvPr id="13" name="Colpotom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770" y="3231340"/>
            <a:ext cx="5317297" cy="2990979"/>
          </a:xfrm>
          <a:prstGeom prst="rect">
            <a:avLst/>
          </a:prstGeom>
        </p:spPr>
      </p:pic>
      <p:sp>
        <p:nvSpPr>
          <p:cNvPr id="14" name="Google Shape;68;p14"/>
          <p:cNvSpPr txBox="1">
            <a:spLocks/>
          </p:cNvSpPr>
          <p:nvPr/>
        </p:nvSpPr>
        <p:spPr>
          <a:xfrm>
            <a:off x="645900" y="1378383"/>
            <a:ext cx="7871038" cy="203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</a:pPr>
            <a:r>
              <a:rPr lang="en-US" altLang="zh-CN" b="1" kern="0" dirty="0" smtClean="0">
                <a:solidFill>
                  <a:srgbClr val="595959"/>
                </a:solidFill>
              </a:rPr>
              <a:t>Hysterectomy</a:t>
            </a:r>
            <a:r>
              <a:rPr lang="en-US" altLang="zh-CN" kern="0" dirty="0" smtClean="0">
                <a:solidFill>
                  <a:srgbClr val="595959"/>
                </a:solidFill>
              </a:rPr>
              <a:t> is the process of the removal of the uterus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</a:pPr>
            <a:endParaRPr lang="en-US" altLang="zh-CN" kern="0" dirty="0">
              <a:solidFill>
                <a:srgbClr val="595959"/>
              </a:solidFill>
            </a:endParaRPr>
          </a:p>
          <a:p>
            <a:pPr>
              <a:buClr>
                <a:srgbClr val="595959"/>
              </a:buClr>
            </a:pPr>
            <a:r>
              <a:rPr lang="en-US" altLang="zh-CN" b="1" kern="0" dirty="0" err="1" smtClean="0">
                <a:solidFill>
                  <a:srgbClr val="595959"/>
                </a:solidFill>
              </a:rPr>
              <a:t>Colpotomy</a:t>
            </a:r>
            <a:r>
              <a:rPr lang="en-US" altLang="zh-CN" kern="0" dirty="0" smtClean="0">
                <a:solidFill>
                  <a:srgbClr val="595959"/>
                </a:solidFill>
              </a:rPr>
              <a:t> is a particular step in the hysterectomy procedure where the connective tissue attaching the uterus to the vaginal opening is removed to release the uterus before removal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0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90;p16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Previous Works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8;p14"/>
          <p:cNvSpPr txBox="1">
            <a:spLocks/>
          </p:cNvSpPr>
          <p:nvPr/>
        </p:nvSpPr>
        <p:spPr>
          <a:xfrm>
            <a:off x="645900" y="1456912"/>
            <a:ext cx="8098800" cy="503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en-US" altLang="zh-CN" kern="0" dirty="0" smtClean="0">
                <a:solidFill>
                  <a:srgbClr val="595959"/>
                </a:solidFill>
              </a:rPr>
              <a:t>Majority of previous research utilized virtual reality simulation, and captured data directly from the robot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altLang="zh-CN" kern="0" dirty="0" smtClean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Studied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surgical tasks including suturing, knot-tying, needle passing, cutting and dissection, using</a:t>
            </a:r>
            <a:r>
              <a:rPr lang="en-US" kern="0" dirty="0" smtClean="0">
                <a:solidFill>
                  <a:srgbClr val="595959"/>
                </a:solidFill>
              </a:rPr>
              <a:t> features including but not limited to: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Task </a:t>
            </a:r>
            <a:r>
              <a:rPr lang="en-US" kern="0" dirty="0" smtClean="0">
                <a:solidFill>
                  <a:srgbClr val="595959"/>
                </a:solidFill>
              </a:rPr>
              <a:t>completion 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Path </a:t>
            </a:r>
            <a:r>
              <a:rPr lang="en-US" kern="0" dirty="0" smtClean="0">
                <a:solidFill>
                  <a:srgbClr val="595959"/>
                </a:solidFill>
              </a:rPr>
              <a:t>length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Moving </a:t>
            </a:r>
            <a:r>
              <a:rPr lang="en-US" kern="0" dirty="0" smtClean="0">
                <a:solidFill>
                  <a:srgbClr val="595959"/>
                </a:solidFill>
              </a:rPr>
              <a:t>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Velocity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Idle 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Energy activation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kern="0" baseline="0" dirty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Previous work from our lab focused on the final step of hysterectomy,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vaginal cuff closure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6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96;p17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7;p17"/>
          <p:cNvSpPr txBox="1">
            <a:spLocks/>
          </p:cNvSpPr>
          <p:nvPr/>
        </p:nvSpPr>
        <p:spPr>
          <a:xfrm>
            <a:off x="311700" y="1536625"/>
            <a:ext cx="4523771" cy="421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Automatically assess skill in robot assisted hysterectomy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procedures, particularly the </a:t>
            </a:r>
            <a:r>
              <a:rPr kumimoji="0" lang="en-US" altLang="zh-CN" sz="1800" b="1" i="0" u="none" strike="noStrike" kern="0" cap="none" spc="0" normalizeH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colpotomy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step.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altLang="zh-CN" kern="0" dirty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Using video footage from procedures at Johns Hopkins Hospital, as well as motion data from the da Vinci Surgical System. </a:t>
            </a:r>
            <a:endParaRPr lang="en-US" kern="0" baseline="0" dirty="0">
              <a:solidFill>
                <a:srgbClr val="595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71" y="1536625"/>
            <a:ext cx="3798943" cy="42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7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96;p17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Approach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9967" y="1356867"/>
            <a:ext cx="7484066" cy="4749660"/>
            <a:chOff x="829967" y="1356867"/>
            <a:chExt cx="7484066" cy="4749660"/>
          </a:xfrm>
        </p:grpSpPr>
        <p:grpSp>
          <p:nvGrpSpPr>
            <p:cNvPr id="28" name="Group 27"/>
            <p:cNvGrpSpPr/>
            <p:nvPr/>
          </p:nvGrpSpPr>
          <p:grpSpPr>
            <a:xfrm>
              <a:off x="829967" y="1356867"/>
              <a:ext cx="7484066" cy="4070329"/>
              <a:chOff x="1009005" y="1456773"/>
              <a:chExt cx="6926293" cy="370906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73517" y="1818290"/>
                <a:ext cx="1797269" cy="6096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Feature-based ML Algorithms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73517" y="4556236"/>
                <a:ext cx="1797269" cy="609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Deep Neural Networks and RNNs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09005" y="3187263"/>
                <a:ext cx="1797269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latin typeface="Arial" charset="0"/>
                    <a:ea typeface="Arial" charset="0"/>
                    <a:cs typeface="Arial" charset="0"/>
                  </a:rPr>
                  <a:t>Data from the da Vinci Surgical System + Video</a:t>
                </a:r>
                <a:endParaRPr lang="en-US" sz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38029" y="3187263"/>
                <a:ext cx="1797269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MIN/EXP: Classification</a:t>
                </a:r>
              </a:p>
              <a:p>
                <a:pPr algn="ctr"/>
                <a:r>
                  <a:rPr lang="en-US" sz="1050" i="1" dirty="0" smtClean="0">
                    <a:latin typeface="Arial" charset="0"/>
                    <a:ea typeface="Arial" charset="0"/>
                    <a:cs typeface="Arial" charset="0"/>
                  </a:rPr>
                  <a:t>“This is an Expert/Trainee”</a:t>
                </a:r>
                <a:endParaRPr lang="en-US" sz="1050" i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806274" y="2427890"/>
                <a:ext cx="767243" cy="759373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806274" y="3796863"/>
                <a:ext cx="767243" cy="759373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5370786" y="2427890"/>
                <a:ext cx="767243" cy="759373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370786" y="3803769"/>
                <a:ext cx="767243" cy="759373"/>
              </a:xfrm>
              <a:prstGeom prst="straightConnector1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6138029" y="4101719"/>
                <a:ext cx="1797269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MAX: Score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805670" y="3764625"/>
                <a:ext cx="461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OR</a:t>
                </a:r>
                <a:endParaRPr lang="en-US" sz="20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20806" y="1456773"/>
                <a:ext cx="17026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PHASE 1</a:t>
                </a:r>
                <a:endParaRPr lang="en-US" sz="12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573516" y="4202863"/>
                <a:ext cx="17026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>
                        <a:lumMod val="6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PHASE 2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00997" y="2430149"/>
              <a:ext cx="1942003" cy="66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Linear regression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Logistic regression</a:t>
              </a:r>
            </a:p>
            <a:p>
              <a:endParaRPr lang="en-US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00997" y="5437551"/>
              <a:ext cx="1942003" cy="66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HMM (Hidden Markov Models)</a:t>
              </a:r>
            </a:p>
            <a:p>
              <a:r>
                <a:rPr lang="en-US" sz="1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SVM (Support Vector Machine)</a:t>
              </a:r>
            </a:p>
            <a:p>
              <a:endPara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129;p19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Workflow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418" y="12635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Acquire data access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418" y="20270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Statistics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418" y="27905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Trends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0418" y="35540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Implement previous approaches from lab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0418" y="43175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Using time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series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data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0418" y="50810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Fine-tuning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0418" y="5844543"/>
            <a:ext cx="1797269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Scoring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ight Triangle 18"/>
          <p:cNvSpPr/>
          <p:nvPr/>
        </p:nvSpPr>
        <p:spPr>
          <a:xfrm rot="18900000">
            <a:off x="1670993" y="1828538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 rot="18900000">
            <a:off x="1670991" y="2590518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8900000">
            <a:off x="1670989" y="3362877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rot="18900000">
            <a:off x="1667278" y="4121961"/>
            <a:ext cx="156117" cy="156117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/>
          <p:cNvSpPr/>
          <p:nvPr/>
        </p:nvSpPr>
        <p:spPr>
          <a:xfrm rot="18900000">
            <a:off x="1667276" y="4883941"/>
            <a:ext cx="156117" cy="156117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8900000">
            <a:off x="1667274" y="5645149"/>
            <a:ext cx="156117" cy="15611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47685" y="1263543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Become acquainted with the data, set up environment for working on data, and segment 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hysterectomy procedure video footage to extract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colpotomy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step.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47685" y="2027043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Establish statistical data to be collected such as path length, duration of cautery, energy usage, acceleration. Collect data.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47677" y="2789140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Look for trends in statistical data as a measure of expertise, use feature-based ML algorithms to classify data according to these trends.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7685" y="3544295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Implement 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previously existing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DNN and RNN methods and apply to our data.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47685" y="4318946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Pass time series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 through various deep neural networks and recurrent neural networks.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47677" y="5081043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Fine-tune parameters in the neural networks to achieve 80% accuracy (or higher).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47677" y="5844750"/>
            <a:ext cx="5648822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Our max deliverable, get scores for each surgery by surgeons to measure level of expertise.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279832" y="220103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PHASE 1</a:t>
            </a:r>
            <a:endParaRPr lang="en-US" sz="11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176348" y="601853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MAX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79831" y="449724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PHASE 2</a:t>
            </a:r>
            <a:endParaRPr lang="en-US" sz="1100" b="1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44;p20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Deliverables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5;p20"/>
          <p:cNvSpPr txBox="1">
            <a:spLocks/>
          </p:cNvSpPr>
          <p:nvPr/>
        </p:nvSpPr>
        <p:spPr>
          <a:xfrm>
            <a:off x="311700" y="1356874"/>
            <a:ext cx="4304905" cy="4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Clr>
                <a:srgbClr val="595959"/>
              </a:buClr>
              <a:buNone/>
              <a:defRPr/>
            </a:pPr>
            <a:r>
              <a:rPr kumimoji="0" lang="en-US" altLang="zh-CN" sz="1600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Minimum deliverables: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endParaRPr lang="en-US" altLang="zh-CN" sz="1600" kern="0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595959"/>
              </a:buClr>
              <a:defRPr/>
            </a:pPr>
            <a:r>
              <a:rPr lang="en-US" altLang="zh-CN" sz="1400" kern="0" dirty="0" smtClean="0">
                <a:solidFill>
                  <a:schemeClr val="tx1"/>
                </a:solidFill>
              </a:rPr>
              <a:t>Statistics </a:t>
            </a:r>
            <a:r>
              <a:rPr lang="en-US" altLang="zh-CN" sz="1400" kern="0" dirty="0">
                <a:solidFill>
                  <a:schemeClr val="tx1"/>
                </a:solidFill>
              </a:rPr>
              <a:t>on video, kinematics and motion data</a:t>
            </a:r>
          </a:p>
          <a:p>
            <a:pPr marL="285750" indent="-285750">
              <a:buClr>
                <a:srgbClr val="595959"/>
              </a:buClr>
              <a:defRPr/>
            </a:pPr>
            <a:r>
              <a:rPr lang="en-US" altLang="zh-CN" sz="1400" kern="0" dirty="0">
                <a:solidFill>
                  <a:schemeClr val="tx1"/>
                </a:solidFill>
              </a:rPr>
              <a:t>Apply feature-based ML methods to get an Expert/Trainee classification at an accuracy level of 80%.</a:t>
            </a:r>
            <a:endParaRPr lang="en-US" altLang="zh-CN" sz="1400" u="sng" kern="0" dirty="0">
              <a:solidFill>
                <a:schemeClr val="bg1">
                  <a:lumMod val="6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buClr>
                <a:srgbClr val="595959"/>
              </a:buClr>
              <a:buNone/>
              <a:defRPr/>
            </a:pPr>
            <a:r>
              <a:rPr kumimoji="0" lang="en-US" altLang="zh-CN" sz="1600" i="0" u="sng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  <a:t>Expected deliverables: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  <a:t> </a:t>
            </a:r>
          </a:p>
          <a:p>
            <a:pPr marL="285750" indent="-285750">
              <a:spcBef>
                <a:spcPts val="1000"/>
              </a:spcBef>
              <a:buClr>
                <a:srgbClr val="595959"/>
              </a:buClr>
              <a:defRPr/>
            </a:pPr>
            <a:r>
              <a:rPr lang="en-US" altLang="zh-CN" sz="1400" kern="0" dirty="0" smtClean="0">
                <a:solidFill>
                  <a:schemeClr val="tx1"/>
                </a:solidFill>
              </a:rPr>
              <a:t>Apply </a:t>
            </a:r>
            <a:r>
              <a:rPr lang="en-US" altLang="zh-CN" sz="1400" kern="0" dirty="0">
                <a:solidFill>
                  <a:schemeClr val="tx1"/>
                </a:solidFill>
              </a:rPr>
              <a:t>Deep Learning methods to time series data such as DNNs and RNNs to get an Expert/Trainee classification at an accuracy level of 80%.</a:t>
            </a:r>
            <a:endParaRPr kumimoji="0" lang="en-US" altLang="zh-CN" sz="140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16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Maximum deliverables:</a:t>
            </a:r>
            <a:r>
              <a:rPr lang="en-US" altLang="zh-CN" sz="1600" kern="0" noProof="0" dirty="0">
                <a:solidFill>
                  <a:schemeClr val="tx1"/>
                </a:solidFill>
              </a:rPr>
              <a:t> </a:t>
            </a:r>
            <a:endParaRPr lang="en-US" altLang="zh-CN" sz="1600" kern="0" noProof="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defRPr/>
            </a:pPr>
            <a:r>
              <a:rPr lang="en-US" sz="1400" kern="0" dirty="0">
                <a:solidFill>
                  <a:schemeClr val="tx1"/>
                </a:solidFill>
              </a:rPr>
              <a:t>Use the minimum and maximum deliverables to regress a skill score.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defRPr/>
            </a:pPr>
            <a:r>
              <a:rPr lang="en-US" sz="1400" kern="0" dirty="0">
                <a:solidFill>
                  <a:schemeClr val="tx1"/>
                </a:solidFill>
              </a:rPr>
              <a:t>Skill ratings collected from surgeons in the Gynecology department of Johns Hopkins Hospital.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60484" y="1940312"/>
            <a:ext cx="4475518" cy="2850967"/>
            <a:chOff x="1009005" y="1456773"/>
            <a:chExt cx="6926293" cy="4142872"/>
          </a:xfrm>
        </p:grpSpPr>
        <p:sp>
          <p:nvSpPr>
            <p:cNvPr id="26" name="Rectangle 25"/>
            <p:cNvSpPr/>
            <p:nvPr/>
          </p:nvSpPr>
          <p:spPr>
            <a:xfrm>
              <a:off x="3573517" y="1818290"/>
              <a:ext cx="1797269" cy="6096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Feature-based ML Algorithms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73517" y="4556236"/>
              <a:ext cx="1797269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Deep Neural Networks and RNNs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9005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latin typeface="Arial" charset="0"/>
                  <a:ea typeface="Arial" charset="0"/>
                  <a:cs typeface="Arial" charset="0"/>
                </a:rPr>
                <a:t>Data from the da Vinci Surgical System + Video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38029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MIN/EXP: Classification</a:t>
              </a:r>
            </a:p>
            <a:p>
              <a:pPr algn="ctr"/>
              <a:r>
                <a:rPr lang="en-US" sz="500" i="1" dirty="0" smtClean="0">
                  <a:latin typeface="Arial" charset="0"/>
                  <a:ea typeface="Arial" charset="0"/>
                  <a:cs typeface="Arial" charset="0"/>
                </a:rPr>
                <a:t>“This is an Expert/Trainee”</a:t>
              </a:r>
              <a:endParaRPr lang="en-US" sz="500" i="1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806274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806274" y="3796863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70786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370786" y="3803769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138029" y="4101719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MAX: Score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05670" y="3764625"/>
              <a:ext cx="646610" cy="403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OR</a:t>
              </a:r>
              <a:endParaRPr lang="en-US" sz="105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20807" y="1456773"/>
              <a:ext cx="1702690" cy="30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PHASE 1</a:t>
              </a:r>
              <a:endParaRPr lang="en-US" sz="7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1314" y="5290817"/>
              <a:ext cx="1702690" cy="30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>
                      <a:lumMod val="6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PHASE 2</a:t>
              </a:r>
              <a:endParaRPr lang="en-US" sz="700" b="1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0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52;p21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Dependencies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071021"/>
              </p:ext>
            </p:extLst>
          </p:nvPr>
        </p:nvGraphicFramePr>
        <p:xfrm>
          <a:off x="414271" y="1356866"/>
          <a:ext cx="8332165" cy="5016956"/>
        </p:xfrm>
        <a:graphic>
          <a:graphicData uri="http://schemas.openxmlformats.org/drawingml/2006/table">
            <a:tbl>
              <a:tblPr/>
              <a:tblGrid>
                <a:gridCol w="3694090"/>
                <a:gridCol w="1416676"/>
                <a:gridCol w="3221399"/>
              </a:tblGrid>
              <a:tr h="375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Dependency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Status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Explanation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125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IRB data access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Have completed the proper training modules, have been added to the IRB study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Access to the motion data which is under Intuitive NDA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Signed the NDA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Access to the Johns Hopkins University compute server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Given proper credentials by mentors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Obtain existing code for neural network methods from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graduate student researchers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Will be resolved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by Mar 28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Molly has agreed to sharing her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Getting surgeon time to get a scoring of each procedure*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ctr"/>
                      <a:endParaRPr lang="en-US" sz="1100" b="1" i="0" u="none" strike="noStrike" dirty="0" smtClean="0"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ctr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*Max Deliverable Dependency</a:t>
                      </a:r>
                      <a:endParaRPr lang="en-US" sz="11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Expected to be resolved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by Apr 20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Anand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Malpani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will be contacting physicians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2849</TotalTime>
  <Words>1191</Words>
  <Application>Microsoft Office PowerPoint</Application>
  <PresentationFormat>On-screen Show (4:3)</PresentationFormat>
  <Paragraphs>375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 Bilgin</dc:creator>
  <cp:lastModifiedBy>ELIFBILGIN</cp:lastModifiedBy>
  <cp:revision>109</cp:revision>
  <dcterms:created xsi:type="dcterms:W3CDTF">2019-02-08T03:32:14Z</dcterms:created>
  <dcterms:modified xsi:type="dcterms:W3CDTF">2019-02-25T20:58:05Z</dcterms:modified>
</cp:coreProperties>
</file>